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3"/>
  </p:notesMasterIdLst>
  <p:sldIdLst>
    <p:sldId id="256" r:id="rId2"/>
    <p:sldId id="259" r:id="rId3"/>
    <p:sldId id="257" r:id="rId4"/>
    <p:sldId id="270" r:id="rId5"/>
    <p:sldId id="271" r:id="rId6"/>
    <p:sldId id="272" r:id="rId7"/>
    <p:sldId id="273" r:id="rId8"/>
    <p:sldId id="274" r:id="rId9"/>
    <p:sldId id="275" r:id="rId10"/>
    <p:sldId id="276" r:id="rId11"/>
    <p:sldId id="277" r:id="rId12"/>
    <p:sldId id="258" r:id="rId13"/>
    <p:sldId id="260" r:id="rId14"/>
    <p:sldId id="261" r:id="rId15"/>
    <p:sldId id="262" r:id="rId16"/>
    <p:sldId id="263" r:id="rId17"/>
    <p:sldId id="264" r:id="rId18"/>
    <p:sldId id="265" r:id="rId19"/>
    <p:sldId id="266" r:id="rId20"/>
    <p:sldId id="267" r:id="rId21"/>
    <p:sldId id="268" r:id="rId22"/>
    <p:sldId id="269" r:id="rId23"/>
    <p:sldId id="278" r:id="rId24"/>
    <p:sldId id="279" r:id="rId25"/>
    <p:sldId id="280" r:id="rId26"/>
    <p:sldId id="281" r:id="rId27"/>
    <p:sldId id="282" r:id="rId28"/>
    <p:sldId id="283" r:id="rId29"/>
    <p:sldId id="284" r:id="rId30"/>
    <p:sldId id="290" r:id="rId31"/>
    <p:sldId id="285" r:id="rId32"/>
    <p:sldId id="286" r:id="rId33"/>
    <p:sldId id="287" r:id="rId34"/>
    <p:sldId id="288" r:id="rId35"/>
    <p:sldId id="289"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2E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8"/>
    <p:restoredTop sz="94601"/>
  </p:normalViewPr>
  <p:slideViewPr>
    <p:cSldViewPr snapToGrid="0" snapToObjects="1">
      <p:cViewPr>
        <p:scale>
          <a:sx n="96" d="100"/>
          <a:sy n="96" d="100"/>
        </p:scale>
        <p:origin x="128"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jpg>
</file>

<file path=ppt/media/image29.jpg>
</file>

<file path=ppt/media/image3.png>
</file>

<file path=ppt/media/image30.jpg>
</file>

<file path=ppt/media/image30.png>
</file>

<file path=ppt/media/image31.jpg>
</file>

<file path=ppt/media/image32.jpg>
</file>

<file path=ppt/media/image32.png>
</file>

<file path=ppt/media/image33.jpg>
</file>

<file path=ppt/media/image34.jpg>
</file>

<file path=ppt/media/image34.pn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9183FE-46B8-264F-8876-69285ECE8264}" type="datetimeFigureOut">
              <a:rPr kumimoji="1" lang="zh-CN" altLang="en-US" smtClean="0"/>
              <a:t>2017/10/8</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8000D3-466C-7A44-9941-953476BAC913}" type="slidenum">
              <a:rPr kumimoji="1" lang="zh-CN" altLang="en-US" smtClean="0"/>
              <a:t>‹#›</a:t>
            </a:fld>
            <a:endParaRPr kumimoji="1" lang="zh-CN" altLang="en-US"/>
          </a:p>
        </p:txBody>
      </p:sp>
    </p:spTree>
    <p:extLst>
      <p:ext uri="{BB962C8B-B14F-4D97-AF65-F5344CB8AC3E}">
        <p14:creationId xmlns:p14="http://schemas.microsoft.com/office/powerpoint/2010/main" val="1464834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C8000D3-466C-7A44-9941-953476BAC913}" type="slidenum">
              <a:rPr kumimoji="1" lang="zh-CN" altLang="en-US" smtClean="0"/>
              <a:t>27</a:t>
            </a:fld>
            <a:endParaRPr kumimoji="1" lang="zh-CN" altLang="en-US"/>
          </a:p>
        </p:txBody>
      </p:sp>
    </p:spTree>
    <p:extLst>
      <p:ext uri="{BB962C8B-B14F-4D97-AF65-F5344CB8AC3E}">
        <p14:creationId xmlns:p14="http://schemas.microsoft.com/office/powerpoint/2010/main" val="2780257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CC8000D3-466C-7A44-9941-953476BAC913}" type="slidenum">
              <a:rPr kumimoji="1" lang="zh-CN" altLang="en-US" smtClean="0"/>
              <a:t>39</a:t>
            </a:fld>
            <a:endParaRPr kumimoji="1" lang="zh-CN" altLang="en-US"/>
          </a:p>
        </p:txBody>
      </p:sp>
    </p:spTree>
    <p:extLst>
      <p:ext uri="{BB962C8B-B14F-4D97-AF65-F5344CB8AC3E}">
        <p14:creationId xmlns:p14="http://schemas.microsoft.com/office/powerpoint/2010/main" val="1824679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C8000D3-466C-7A44-9941-953476BAC913}" type="slidenum">
              <a:rPr kumimoji="1" lang="zh-CN" altLang="en-US" smtClean="0"/>
              <a:t>41</a:t>
            </a:fld>
            <a:endParaRPr kumimoji="1" lang="zh-CN" altLang="en-US"/>
          </a:p>
        </p:txBody>
      </p:sp>
    </p:spTree>
    <p:extLst>
      <p:ext uri="{BB962C8B-B14F-4D97-AF65-F5344CB8AC3E}">
        <p14:creationId xmlns:p14="http://schemas.microsoft.com/office/powerpoint/2010/main" val="1919573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CC285104-C5A9-F141-801D-B7ACDBFC5AEB}" type="datetimeFigureOut">
              <a:rPr kumimoji="1" lang="zh-CN" altLang="en-US" smtClean="0"/>
              <a:t>2017/10/8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1200580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CC285104-C5A9-F141-801D-B7ACDBFC5AEB}" type="datetimeFigureOut">
              <a:rPr kumimoji="1" lang="zh-CN" altLang="en-US" smtClean="0"/>
              <a:t>2017/10/8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854338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CC285104-C5A9-F141-801D-B7ACDBFC5AEB}" type="datetimeFigureOut">
              <a:rPr kumimoji="1" lang="zh-CN" altLang="en-US" smtClean="0"/>
              <a:t>2017/10/8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1367321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CC285104-C5A9-F141-801D-B7ACDBFC5AEB}" type="datetimeFigureOut">
              <a:rPr kumimoji="1" lang="zh-CN" altLang="en-US" smtClean="0"/>
              <a:t>2017/10/8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400301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CC285104-C5A9-F141-801D-B7ACDBFC5AEB}" type="datetimeFigureOut">
              <a:rPr kumimoji="1" lang="zh-CN" altLang="en-US" smtClean="0"/>
              <a:t>2017/10/8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1942897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CC285104-C5A9-F141-801D-B7ACDBFC5AEB}" type="datetimeFigureOut">
              <a:rPr kumimoji="1" lang="zh-CN" altLang="en-US" smtClean="0"/>
              <a:t>2017/10/8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17936484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CC285104-C5A9-F141-801D-B7ACDBFC5AEB}" type="datetimeFigureOut">
              <a:rPr kumimoji="1" lang="zh-CN" altLang="en-US" smtClean="0"/>
              <a:t>2017/10/8</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1621075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CC285104-C5A9-F141-801D-B7ACDBFC5AEB}" type="datetimeFigureOut">
              <a:rPr kumimoji="1" lang="zh-CN" altLang="en-US" smtClean="0"/>
              <a:t>2017/10/8</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292831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C285104-C5A9-F141-801D-B7ACDBFC5AEB}" type="datetimeFigureOut">
              <a:rPr kumimoji="1" lang="zh-CN" altLang="en-US" smtClean="0"/>
              <a:t>2017/10/8</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1739296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CC285104-C5A9-F141-801D-B7ACDBFC5AEB}" type="datetimeFigureOut">
              <a:rPr kumimoji="1" lang="zh-CN" altLang="en-US" smtClean="0"/>
              <a:t>2017/10/8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804418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CC285104-C5A9-F141-801D-B7ACDBFC5AEB}" type="datetimeFigureOut">
              <a:rPr kumimoji="1" lang="zh-CN" altLang="en-US" smtClean="0"/>
              <a:t>2017/10/8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145521370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285104-C5A9-F141-801D-B7ACDBFC5AEB}" type="datetimeFigureOut">
              <a:rPr kumimoji="1" lang="zh-CN" altLang="en-US" smtClean="0"/>
              <a:t>2017/10/8</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EBCA7F-C8AC-1C42-9866-649611A8FDDA}" type="slidenum">
              <a:rPr kumimoji="1" lang="zh-CN" altLang="en-US" smtClean="0"/>
              <a:t>‹#›</a:t>
            </a:fld>
            <a:endParaRPr kumimoji="1" lang="zh-CN" altLang="en-US"/>
          </a:p>
        </p:txBody>
      </p:sp>
    </p:spTree>
    <p:extLst>
      <p:ext uri="{BB962C8B-B14F-4D97-AF65-F5344CB8AC3E}">
        <p14:creationId xmlns:p14="http://schemas.microsoft.com/office/powerpoint/2010/main" val="953898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eeplearning.cs.cmu.edu/pdfs/Hochreiter97_lstm.pdf" TargetMode="External"/><Relationship Id="rId3"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 Id="rId3" Type="http://schemas.openxmlformats.org/officeDocument/2006/relationships/image" Target="../media/image2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 Id="rId3" Type="http://schemas.openxmlformats.org/officeDocument/2006/relationships/image" Target="../media/image3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png"/><Relationship Id="rId3" Type="http://schemas.openxmlformats.org/officeDocument/2006/relationships/image" Target="../media/image3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png"/><Relationship Id="rId3" Type="http://schemas.openxmlformats.org/officeDocument/2006/relationships/image" Target="../media/image3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ftp://ftp.idsia.ch/pub/juergen/TimeCount-IJCNN2000.pdf" TargetMode="External"/><Relationship Id="rId3" Type="http://schemas.openxmlformats.org/officeDocument/2006/relationships/image" Target="../media/image3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arxiv.org/pdf/1406.1078v3.pdf" TargetMode="External"/><Relationship Id="rId3" Type="http://schemas.openxmlformats.org/officeDocument/2006/relationships/image" Target="../media/image36.png"/></Relationships>
</file>

<file path=ppt/slides/_rels/slide25.xml.rels><?xml version="1.0" encoding="UTF-8" standalone="yes"?>
<Relationships xmlns="http://schemas.openxmlformats.org/package/2006/relationships"><Relationship Id="rId3" Type="http://schemas.openxmlformats.org/officeDocument/2006/relationships/hyperlink" Target="http://arxiv.org/pdf/1402.3511v1.pdf" TargetMode="External"/><Relationship Id="rId4" Type="http://schemas.openxmlformats.org/officeDocument/2006/relationships/hyperlink" Target="http://arxiv.org/pdf/1503.04069.pdf" TargetMode="External"/><Relationship Id="rId5" Type="http://schemas.openxmlformats.org/officeDocument/2006/relationships/hyperlink" Target="http://jmlr.org/proceedings/papers/v37/jozefowicz15.pdf" TargetMode="External"/><Relationship Id="rId1" Type="http://schemas.openxmlformats.org/officeDocument/2006/relationships/slideLayout" Target="../slideLayouts/slideLayout2.xml"/><Relationship Id="rId2" Type="http://schemas.openxmlformats.org/officeDocument/2006/relationships/hyperlink" Target="http://arxiv.org/pdf/1508.03790v2.pdf"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https://arxiv.org/abs/1409.0473"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arxiv.org/abs/1409.047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arxiv.org/abs/1409.0473"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arxiv.org/abs/1409.0473"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arxiv.org/abs/1509.06664"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arxiv.org/abs/1509.00685"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blog.heuritech.com/2016/01/20/attention-mechanism/" TargetMode="External"/><Relationship Id="rId4" Type="http://schemas.openxmlformats.org/officeDocument/2006/relationships/hyperlink" Target="http://yanran.li/peppypapers/2015/10/07/survey-attention-model-1.html" TargetMode="External"/><Relationship Id="rId5" Type="http://schemas.openxmlformats.org/officeDocument/2006/relationships/hyperlink" Target="https://www.quora.com/What-is-exactly-the-attention-mechanism-introduced-to-RNN-recurrent-neural-network-It-would-be-nice-if-you-could-make-it-easy-to-understand" TargetMode="External"/><Relationship Id="rId6" Type="http://schemas.openxmlformats.org/officeDocument/2006/relationships/hyperlink" Target="https://www.quora.com/What-is-Attention-Mechanism-in-Neural-Networks" TargetMode="External"/><Relationship Id="rId1" Type="http://schemas.openxmlformats.org/officeDocument/2006/relationships/slideLayout" Target="../slideLayouts/slideLayout2.xml"/><Relationship Id="rId2" Type="http://schemas.openxmlformats.org/officeDocument/2006/relationships/hyperlink" Target="http://www.wildml.com/2016/01/attention-and-memory-in-deep-learning-and-nlp/"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fchollet/keras/issues/2067" TargetMode="External"/><Relationship Id="rId4" Type="http://schemas.openxmlformats.org/officeDocument/2006/relationships/hyperlink" Target="https://github.com/philipperemy/keras-attention-mechanism" TargetMode="External"/><Relationship Id="rId5" Type="http://schemas.openxmlformats.org/officeDocument/2006/relationships/hyperlink" Target="https://github.com/fchollet/keras/issues/1472" TargetMode="External"/><Relationship Id="rId6" Type="http://schemas.openxmlformats.org/officeDocument/2006/relationships/hyperlink" Target="https://github.com/fchollet/keras/issues/4962" TargetMode="External"/><Relationship Id="rId7" Type="http://schemas.openxmlformats.org/officeDocument/2006/relationships/hyperlink" Target="https://github.com/fchollet/keras/issues/2612" TargetMode="External"/><Relationship Id="rId8" Type="http://schemas.openxmlformats.org/officeDocument/2006/relationships/hyperlink" Target="https://github.com/fchollet/keras/issues/1094" TargetMode="External"/><Relationship Id="rId9" Type="http://schemas.openxmlformats.org/officeDocument/2006/relationships/hyperlink" Target="https://github.com/farizrahman4u/seq2seq" TargetMode="External"/><Relationship Id="rId1" Type="http://schemas.openxmlformats.org/officeDocument/2006/relationships/slideLayout" Target="../slideLayouts/slideLayout2.xml"/><Relationship Id="rId2" Type="http://schemas.openxmlformats.org/officeDocument/2006/relationships/hyperlink" Target="http://ben.bolte.cc/blog/2016/language.html"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png"/><Relationship Id="rId3" Type="http://schemas.openxmlformats.org/officeDocument/2006/relationships/image" Target="../media/image4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1.png"/><Relationship Id="rId3" Type="http://schemas.openxmlformats.org/officeDocument/2006/relationships/image" Target="../media/image4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360227" y="890351"/>
            <a:ext cx="9144000" cy="1813092"/>
          </a:xfrm>
        </p:spPr>
        <p:txBody>
          <a:bodyPr>
            <a:normAutofit/>
          </a:bodyPr>
          <a:lstStyle/>
          <a:p>
            <a:r>
              <a:rPr lang="zh-CN" altLang="is-IS" sz="4000" dirty="0">
                <a:latin typeface="SimSun" charset="-122"/>
                <a:ea typeface="SimSun" charset="-122"/>
                <a:cs typeface="SimSun" charset="-122"/>
              </a:rPr>
              <a:t>用循环神经网络产生新闻标题</a:t>
            </a:r>
            <a:br>
              <a:rPr lang="zh-CN" altLang="is-IS" sz="4000" dirty="0">
                <a:latin typeface="SimSun" charset="-122"/>
                <a:ea typeface="SimSun" charset="-122"/>
                <a:cs typeface="SimSun" charset="-122"/>
              </a:rPr>
            </a:br>
            <a:r>
              <a:rPr lang="is-IS" altLang="zh-CN" sz="4000" dirty="0"/>
              <a:t>                              </a:t>
            </a:r>
            <a:r>
              <a:rPr lang="is-IS" altLang="zh-CN" sz="4000" dirty="0" smtClean="0"/>
              <a:t> </a:t>
            </a:r>
            <a:r>
              <a:rPr lang="is-IS" altLang="zh-CN" sz="2800" dirty="0">
                <a:latin typeface="Times New Roman" charset="0"/>
                <a:ea typeface="Times New Roman" charset="0"/>
                <a:cs typeface="Times New Roman" charset="0"/>
              </a:rPr>
              <a:t>Konstantin Lopyrev</a:t>
            </a:r>
            <a:r>
              <a:rPr lang="is-IS" altLang="zh-CN" sz="4000" dirty="0"/>
              <a:t/>
            </a:r>
            <a:br>
              <a:rPr lang="is-IS" altLang="zh-CN" sz="4000" dirty="0"/>
            </a:br>
            <a:endParaRPr kumimoji="1" lang="zh-CN" altLang="en-US" sz="4000" dirty="0"/>
          </a:p>
        </p:txBody>
      </p:sp>
      <p:sp>
        <p:nvSpPr>
          <p:cNvPr id="3" name="副标题 2"/>
          <p:cNvSpPr>
            <a:spLocks noGrp="1"/>
          </p:cNvSpPr>
          <p:nvPr>
            <p:ph type="subTitle" idx="1"/>
          </p:nvPr>
        </p:nvSpPr>
        <p:spPr>
          <a:xfrm>
            <a:off x="1646829" y="2395299"/>
            <a:ext cx="9144000" cy="1655762"/>
          </a:xfrm>
        </p:spPr>
        <p:txBody>
          <a:bodyPr>
            <a:normAutofit/>
          </a:bodyPr>
          <a:lstStyle/>
          <a:p>
            <a:pPr algn="l"/>
            <a:r>
              <a:rPr lang="zh-CN" altLang="en-US" sz="2000" b="1" dirty="0">
                <a:latin typeface="SimSun" charset="-122"/>
                <a:ea typeface="SimSun" charset="-122"/>
                <a:cs typeface="SimSun" charset="-122"/>
              </a:rPr>
              <a:t>摘要：</a:t>
            </a:r>
            <a:r>
              <a:rPr lang="zh-CN" altLang="en-US" sz="2000" dirty="0">
                <a:latin typeface="SimSun" charset="-122"/>
                <a:ea typeface="SimSun" charset="-122"/>
                <a:cs typeface="SimSun" charset="-122"/>
              </a:rPr>
              <a:t>用</a:t>
            </a:r>
            <a:r>
              <a:rPr lang="en-US" altLang="zh-CN" sz="2000" dirty="0">
                <a:latin typeface="Times New Roman" charset="0"/>
                <a:ea typeface="Times New Roman" charset="0"/>
                <a:cs typeface="Times New Roman" charset="0"/>
              </a:rPr>
              <a:t>LSTM encoder-decoder recurrent neural network </a:t>
            </a:r>
            <a:r>
              <a:rPr lang="zh-CN" altLang="en-US" sz="2000" dirty="0" smtClean="0">
                <a:latin typeface="SimSun" charset="-122"/>
                <a:ea typeface="SimSun" charset="-122"/>
                <a:cs typeface="SimSun" charset="-122"/>
              </a:rPr>
              <a:t>的</a:t>
            </a:r>
            <a:r>
              <a:rPr lang="en-US" altLang="zh-CN" sz="2000" dirty="0" smtClean="0">
                <a:latin typeface="Times New Roman" charset="0"/>
                <a:ea typeface="Times New Roman" charset="0"/>
                <a:cs typeface="Times New Roman" charset="0"/>
              </a:rPr>
              <a:t>attention</a:t>
            </a:r>
            <a:r>
              <a:rPr lang="zh-CN" altLang="en-US" sz="2000" dirty="0" smtClean="0">
                <a:latin typeface="Times New Roman" charset="0"/>
                <a:ea typeface="Times New Roman" charset="0"/>
                <a:cs typeface="Times New Roman" charset="0"/>
              </a:rPr>
              <a:t>模型来</a:t>
            </a:r>
            <a:r>
              <a:rPr lang="zh-CN" altLang="en-US" sz="2000" dirty="0">
                <a:latin typeface="SimSun" charset="-122"/>
                <a:ea typeface="SimSun" charset="-122"/>
                <a:cs typeface="SimSun" charset="-122"/>
              </a:rPr>
              <a:t>产生新闻文章的标题，该模型在解释新闻文章的时候非常的简明有效。也研究了神经网络如何来关注输入的单词，我们可以具体的识别出一个简单的主意机制中不同的神经元的功能。</a:t>
            </a:r>
            <a:r>
              <a:rPr lang="zh-CN" altLang="en-US" sz="2000" dirty="0" smtClean="0">
                <a:latin typeface="SimSun" charset="-122"/>
                <a:ea typeface="SimSun" charset="-122"/>
                <a:cs typeface="SimSun" charset="-122"/>
              </a:rPr>
              <a:t>简化版的注意力机制</a:t>
            </a:r>
            <a:r>
              <a:rPr lang="zh-CN" altLang="en-US" sz="2000" dirty="0">
                <a:latin typeface="SimSun" charset="-122"/>
                <a:ea typeface="SimSun" charset="-122"/>
                <a:cs typeface="SimSun" charset="-122"/>
              </a:rPr>
              <a:t>在处理文章集的时候要比复杂的注意机制表现的要好。</a:t>
            </a:r>
          </a:p>
          <a:p>
            <a:endParaRPr kumimoji="1" lang="en-US" altLang="zh-CN" dirty="0" smtClean="0">
              <a:latin typeface="SimSun" charset="-122"/>
              <a:ea typeface="SimSun" charset="-122"/>
              <a:cs typeface="SimSun" charset="-122"/>
            </a:endParaRPr>
          </a:p>
          <a:p>
            <a:endParaRPr kumimoji="1" lang="en-US" altLang="zh-CN" dirty="0"/>
          </a:p>
          <a:p>
            <a:endParaRPr kumimoji="1" lang="en-US" altLang="zh-CN" dirty="0" smtClean="0"/>
          </a:p>
          <a:p>
            <a:endParaRPr kumimoji="1" lang="en-US" altLang="zh-CN" dirty="0"/>
          </a:p>
          <a:p>
            <a:endParaRPr kumimoji="1" lang="en-US" altLang="zh-CN" dirty="0" smtClean="0"/>
          </a:p>
          <a:p>
            <a:endParaRPr kumimoji="1" lang="en-US" altLang="zh-CN" dirty="0"/>
          </a:p>
          <a:p>
            <a:endParaRPr kumimoji="1" lang="en-US" altLang="zh-CN" dirty="0" smtClean="0"/>
          </a:p>
          <a:p>
            <a:endParaRPr kumimoji="1" lang="en-US" altLang="zh-CN" dirty="0"/>
          </a:p>
          <a:p>
            <a:endParaRPr kumimoji="1" lang="en-US" altLang="zh-CN" dirty="0" smtClean="0"/>
          </a:p>
          <a:p>
            <a:endParaRPr kumimoji="1" lang="zh-CN" altLang="en-US" dirty="0"/>
          </a:p>
        </p:txBody>
      </p:sp>
    </p:spTree>
    <p:extLst>
      <p:ext uri="{BB962C8B-B14F-4D97-AF65-F5344CB8AC3E}">
        <p14:creationId xmlns:p14="http://schemas.microsoft.com/office/powerpoint/2010/main" val="348616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Rectangle 1"/>
              <p:cNvSpPr>
                <a:spLocks noChangeArrowheads="1"/>
              </p:cNvSpPr>
              <p:nvPr/>
            </p:nvSpPr>
            <p:spPr bwMode="auto">
              <a:xfrm>
                <a:off x="1395664" y="1864973"/>
                <a:ext cx="9936574" cy="707886"/>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    </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神经网络也可以有多个输出单元。比如</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下面的神经网络有两层隐藏层</a:t>
                </a:r>
                <a:r>
                  <a:rPr lang="en-US" altLang="zh-CN" sz="2000" dirty="0">
                    <a:latin typeface="SimSun" charset="-122"/>
                    <a:ea typeface="SimSun" charset="-122"/>
                    <a:cs typeface="SimSun" charset="-122"/>
                  </a:rPr>
                  <a:t>:</a:t>
                </a:r>
                <a:r>
                  <a:rPr lang="en-US" altLang="zh-CN" sz="2000" dirty="0">
                    <a:ea typeface="SimSun" charset="-122"/>
                    <a:cs typeface="SimSun" charset="-122"/>
                  </a:rPr>
                  <a:t> </a:t>
                </a:r>
                <a14:m>
                  <m:oMath xmlns:m="http://schemas.openxmlformats.org/officeDocument/2006/math">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𝐿</m:t>
                        </m:r>
                      </m:e>
                      <m:sub>
                        <m:r>
                          <a:rPr lang="en-US" altLang="zh-CN" sz="2000" i="1">
                            <a:latin typeface="Cambria Math" charset="0"/>
                            <a:ea typeface="SimSun" charset="-122"/>
                            <a:cs typeface="SimSun" charset="-122"/>
                          </a:rPr>
                          <m:t>2</m:t>
                        </m:r>
                      </m:sub>
                    </m:sSub>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及</a:t>
                </a:r>
                <a14:m>
                  <m:oMath xmlns:m="http://schemas.openxmlformats.org/officeDocument/2006/math">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𝐿</m:t>
                        </m:r>
                      </m:e>
                      <m:sub>
                        <m:r>
                          <a:rPr lang="en-US" altLang="zh-CN" sz="2000" b="0" i="1" smtClean="0">
                            <a:latin typeface="Cambria Math" charset="0"/>
                            <a:ea typeface="SimSun" charset="-122"/>
                            <a:cs typeface="SimSun" charset="-122"/>
                          </a:rPr>
                          <m:t>3</m:t>
                        </m:r>
                      </m:sub>
                    </m:sSub>
                    <m:r>
                      <a:rPr lang="en-US" altLang="zh-CN" sz="2000" i="1">
                        <a:latin typeface="Cambria Math" charset="0"/>
                        <a:ea typeface="SimSun" charset="-122"/>
                        <a:cs typeface="SimSun" charset="-122"/>
                      </a:rPr>
                      <m:t> </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，输出层</a:t>
                </a:r>
                <a14:m>
                  <m:oMath xmlns:m="http://schemas.openxmlformats.org/officeDocument/2006/math">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𝐿</m:t>
                        </m:r>
                      </m:e>
                      <m:sub>
                        <m:r>
                          <a:rPr lang="en-US" altLang="zh-CN" sz="2000" b="0" i="1" smtClean="0">
                            <a:latin typeface="Cambria Math" charset="0"/>
                            <a:ea typeface="SimSun" charset="-122"/>
                            <a:cs typeface="SimSun" charset="-122"/>
                          </a:rPr>
                          <m:t>4</m:t>
                        </m:r>
                      </m:sub>
                    </m:sSub>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有</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两个输出单元。</a:t>
                </a:r>
              </a:p>
            </p:txBody>
          </p:sp>
        </mc:Choice>
        <mc:Fallback xmlns="">
          <p:sp>
            <p:nvSpPr>
              <p:cNvPr id="4" name="Rectangle 1"/>
              <p:cNvSpPr>
                <a:spLocks noRot="1" noChangeAspect="1" noMove="1" noResize="1" noEditPoints="1" noAdjustHandles="1" noChangeArrowheads="1" noChangeShapeType="1" noTextEdit="1"/>
              </p:cNvSpPr>
              <p:nvPr/>
            </p:nvSpPr>
            <p:spPr bwMode="auto">
              <a:xfrm>
                <a:off x="1395664" y="1864973"/>
                <a:ext cx="9936574" cy="707886"/>
              </a:xfrm>
              <a:prstGeom prst="rect">
                <a:avLst/>
              </a:prstGeom>
              <a:blipFill rotWithShape="0">
                <a:blip r:embed="rId2"/>
                <a:stretch>
                  <a:fillRect l="-675" t="-55172" b="-28448"/>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r>
                  <a:rPr lang="zh-CN" altLang="en-US">
                    <a:noFill/>
                  </a:rPr>
                  <a:t> </a:t>
                </a:r>
              </a:p>
            </p:txBody>
          </p:sp>
        </mc:Fallback>
      </mc:AlternateContent>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5073" y="2890754"/>
            <a:ext cx="6283155" cy="3447881"/>
          </a:xfrm>
          <a:prstGeom prst="rect">
            <a:avLst/>
          </a:prstGeom>
        </p:spPr>
      </p:pic>
      <p:sp>
        <p:nvSpPr>
          <p:cNvPr id="9" name="矩形 8"/>
          <p:cNvSpPr/>
          <p:nvPr/>
        </p:nvSpPr>
        <p:spPr>
          <a:xfrm>
            <a:off x="3200749" y="745553"/>
            <a:ext cx="419698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400" dirty="0" smtClean="0">
                <a:solidFill>
                  <a:srgbClr val="000000"/>
                </a:solidFill>
                <a:latin typeface="SimSun" charset="-122"/>
                <a:ea typeface="SimSun" charset="-122"/>
                <a:cs typeface="SimSun" charset="-122"/>
              </a:rPr>
              <a:t>简单的</a:t>
            </a:r>
            <a:r>
              <a:rPr lang="en-US" altLang="zh-CN" sz="4400" dirty="0" smtClean="0">
                <a:solidFill>
                  <a:srgbClr val="000000"/>
                </a:solidFill>
                <a:latin typeface="Times New Roman" charset="0"/>
                <a:ea typeface="Times New Roman" charset="0"/>
                <a:cs typeface="Times New Roman" charset="0"/>
              </a:rPr>
              <a:t>RNN</a:t>
            </a:r>
            <a:r>
              <a:rPr lang="zh-CN" altLang="en-US" sz="4400" dirty="0" smtClean="0">
                <a:solidFill>
                  <a:srgbClr val="000000"/>
                </a:solidFill>
                <a:latin typeface="SimSun" charset="-122"/>
                <a:ea typeface="SimSun" charset="-122"/>
                <a:cs typeface="SimSun" charset="-122"/>
              </a:rPr>
              <a:t>模型</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4608037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Rectangle 1"/>
              <p:cNvSpPr>
                <a:spLocks noChangeArrowheads="1"/>
              </p:cNvSpPr>
              <p:nvPr/>
            </p:nvSpPr>
            <p:spPr bwMode="auto">
              <a:xfrm>
                <a:off x="545429" y="2687768"/>
                <a:ext cx="10956760" cy="1041311"/>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    </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要求解这样的神经网络，需要样本集</a:t>
                </a:r>
                <a14:m>
                  <m:oMath xmlns:m="http://schemas.openxmlformats.org/officeDocument/2006/math">
                    <m:r>
                      <a:rPr lang="en-US" altLang="zh-CN" sz="2000" b="0" i="1" smtClean="0">
                        <a:latin typeface="Cambria Math" charset="0"/>
                        <a:ea typeface="SimSun" charset="-122"/>
                        <a:cs typeface="SimSun" charset="-122"/>
                      </a:rPr>
                      <m:t>(</m:t>
                    </m:r>
                    <m:sSup>
                      <m:sSupPr>
                        <m:ctrlPr>
                          <a:rPr lang="en-US" altLang="zh-CN" sz="2000" b="0" i="1" smtClean="0">
                            <a:latin typeface="Cambria Math" charset="0"/>
                            <a:ea typeface="SimSun" charset="-122"/>
                            <a:cs typeface="SimSun" charset="-122"/>
                          </a:rPr>
                        </m:ctrlPr>
                      </m:sSupPr>
                      <m:e>
                        <m:r>
                          <a:rPr lang="en-US" altLang="zh-CN" sz="2000" b="0" i="1" smtClean="0">
                            <a:latin typeface="Cambria Math" charset="0"/>
                            <a:ea typeface="SimSun" charset="-122"/>
                            <a:cs typeface="SimSun" charset="-122"/>
                          </a:rPr>
                          <m:t>𝑥</m:t>
                        </m:r>
                      </m:e>
                      <m:sup>
                        <m:r>
                          <a:rPr lang="en-US" altLang="zh-CN" sz="2000" b="0" i="1" smtClean="0">
                            <a:latin typeface="Cambria Math" charset="0"/>
                            <a:ea typeface="SimSun" charset="-122"/>
                            <a:cs typeface="SimSun" charset="-122"/>
                          </a:rPr>
                          <m:t>(</m:t>
                        </m:r>
                        <m:r>
                          <a:rPr lang="en-US" altLang="zh-CN" sz="2000" b="0" i="1" smtClean="0">
                            <a:latin typeface="Cambria Math" charset="0"/>
                            <a:ea typeface="SimSun" charset="-122"/>
                            <a:cs typeface="SimSun" charset="-122"/>
                          </a:rPr>
                          <m:t>𝑖</m:t>
                        </m:r>
                        <m:r>
                          <a:rPr lang="en-US" altLang="zh-CN" sz="2000" b="0" i="1" smtClean="0">
                            <a:latin typeface="Cambria Math" charset="0"/>
                            <a:ea typeface="SimSun" charset="-122"/>
                            <a:cs typeface="SimSun" charset="-122"/>
                          </a:rPr>
                          <m:t>)</m:t>
                        </m:r>
                      </m:sup>
                    </m:sSup>
                    <m:r>
                      <a:rPr lang="en-US" altLang="zh-CN" sz="2000" b="0" i="1" smtClean="0">
                        <a:latin typeface="Cambria Math" charset="0"/>
                        <a:ea typeface="SimSun" charset="-122"/>
                        <a:cs typeface="SimSun" charset="-122"/>
                      </a:rPr>
                      <m:t>,</m:t>
                    </m:r>
                    <m:sSup>
                      <m:sSupPr>
                        <m:ctrlPr>
                          <a:rPr lang="en-US" altLang="zh-CN" sz="2000" b="0" i="1" smtClean="0">
                            <a:latin typeface="Cambria Math" charset="0"/>
                            <a:ea typeface="SimSun" charset="-122"/>
                            <a:cs typeface="SimSun" charset="-122"/>
                          </a:rPr>
                        </m:ctrlPr>
                      </m:sSupPr>
                      <m:e>
                        <m:r>
                          <a:rPr lang="en-US" altLang="zh-CN" sz="2000" b="0" i="1" smtClean="0">
                            <a:latin typeface="Cambria Math" charset="0"/>
                            <a:ea typeface="SimSun" charset="-122"/>
                            <a:cs typeface="SimSun" charset="-122"/>
                          </a:rPr>
                          <m:t>𝑦</m:t>
                        </m:r>
                      </m:e>
                      <m:sup>
                        <m:r>
                          <a:rPr lang="en-US" altLang="zh-CN" sz="2000" b="0" i="1" smtClean="0">
                            <a:latin typeface="Cambria Math" charset="0"/>
                            <a:ea typeface="SimSun" charset="-122"/>
                            <a:cs typeface="SimSun" charset="-122"/>
                          </a:rPr>
                          <m:t>(</m:t>
                        </m:r>
                        <m:r>
                          <a:rPr lang="en-US" altLang="zh-CN" sz="2000" b="0" i="1" smtClean="0">
                            <a:latin typeface="Cambria Math" charset="0"/>
                            <a:ea typeface="SimSun" charset="-122"/>
                            <a:cs typeface="SimSun" charset="-122"/>
                          </a:rPr>
                          <m:t>𝑖</m:t>
                        </m:r>
                        <m:r>
                          <a:rPr lang="en-US" altLang="zh-CN" sz="2000" b="0" i="1" smtClean="0">
                            <a:latin typeface="Cambria Math" charset="0"/>
                            <a:ea typeface="SimSun" charset="-122"/>
                            <a:cs typeface="SimSun" charset="-122"/>
                          </a:rPr>
                          <m:t>)</m:t>
                        </m:r>
                      </m:sup>
                    </m:sSup>
                    <m:r>
                      <a:rPr lang="en-US" altLang="zh-CN" sz="2000" b="0" i="1" smtClean="0">
                        <a:latin typeface="Cambria Math" charset="0"/>
                        <a:ea typeface="SimSun" charset="-122"/>
                        <a:cs typeface="SimSun" charset="-122"/>
                      </a:rPr>
                      <m:t>)</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其中</a:t>
                </a:r>
                <a14:m>
                  <m:oMath xmlns:m="http://schemas.openxmlformats.org/officeDocument/2006/math">
                    <m:sSup>
                      <m:sSupPr>
                        <m:ctrlPr>
                          <a:rPr lang="en-US" altLang="zh-CN" sz="2000" i="1">
                            <a:latin typeface="Cambria Math" charset="0"/>
                            <a:ea typeface="SimSun" charset="-122"/>
                            <a:cs typeface="SimSun" charset="-122"/>
                          </a:rPr>
                        </m:ctrlPr>
                      </m:sSupPr>
                      <m:e>
                        <m:r>
                          <a:rPr lang="en-US" altLang="zh-CN" sz="2000" i="1">
                            <a:latin typeface="Cambria Math" charset="0"/>
                            <a:ea typeface="SimSun" charset="-122"/>
                            <a:cs typeface="SimSun" charset="-122"/>
                          </a:rPr>
                          <m:t>𝑦</m:t>
                        </m:r>
                      </m:e>
                      <m:sup>
                        <m:r>
                          <a:rPr lang="en-US" altLang="zh-CN" sz="2000" i="1">
                            <a:latin typeface="Cambria Math" charset="0"/>
                            <a:ea typeface="SimSun" charset="-122"/>
                            <a:cs typeface="SimSun" charset="-122"/>
                          </a:rPr>
                          <m:t>(</m:t>
                        </m:r>
                        <m:r>
                          <a:rPr lang="en-US" altLang="zh-CN" sz="2000" i="1">
                            <a:latin typeface="Cambria Math" charset="0"/>
                            <a:ea typeface="SimSun" charset="-122"/>
                            <a:cs typeface="SimSun" charset="-122"/>
                          </a:rPr>
                          <m:t>𝑖</m:t>
                        </m:r>
                        <m:r>
                          <a:rPr lang="en-US" altLang="zh-CN" sz="2000" i="1">
                            <a:latin typeface="Cambria Math" charset="0"/>
                            <a:ea typeface="SimSun" charset="-122"/>
                            <a:cs typeface="SimSun" charset="-122"/>
                          </a:rPr>
                          <m:t>)</m:t>
                        </m:r>
                      </m:sup>
                    </m:sSup>
                    <m:r>
                      <a:rPr lang="en-US" altLang="zh-CN" sz="2000" i="1" smtClean="0">
                        <a:latin typeface="Cambria Math" charset="0"/>
                        <a:ea typeface="SimSun" charset="-122"/>
                        <a:cs typeface="SimSun" charset="-122"/>
                      </a:rPr>
                      <m:t>∈</m:t>
                    </m:r>
                    <m:sSup>
                      <m:sSupPr>
                        <m:ctrlPr>
                          <a:rPr lang="en-US" altLang="zh-CN" sz="2000" i="1" smtClean="0">
                            <a:latin typeface="Cambria Math" charset="0"/>
                            <a:ea typeface="SimSun" charset="-122"/>
                            <a:cs typeface="SimSun" charset="-122"/>
                          </a:rPr>
                        </m:ctrlPr>
                      </m:sSupPr>
                      <m:e>
                        <m:r>
                          <a:rPr lang="en-US" altLang="zh-CN" sz="2000" b="0" i="1" smtClean="0">
                            <a:latin typeface="Cambria Math" charset="0"/>
                            <a:ea typeface="SimSun" charset="-122"/>
                            <a:cs typeface="SimSun" charset="-122"/>
                          </a:rPr>
                          <m:t>𝑅</m:t>
                        </m:r>
                      </m:e>
                      <m:sup>
                        <m:r>
                          <a:rPr lang="en-US" altLang="zh-CN" sz="2000" b="0" i="1" smtClean="0">
                            <a:latin typeface="Cambria Math" charset="0"/>
                            <a:ea typeface="SimSun" charset="-122"/>
                            <a:cs typeface="SimSun" charset="-122"/>
                          </a:rPr>
                          <m:t>2</m:t>
                        </m:r>
                      </m:sup>
                    </m:sSup>
                  </m:oMath>
                </a14:m>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如果</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你想预测的</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输出</a:t>
                </a:r>
                <a:r>
                  <a:rPr lang="zh-CN" altLang="en-US" sz="2000" dirty="0" smtClean="0">
                    <a:latin typeface="SimSun" charset="-122"/>
                    <a:ea typeface="SimSun" charset="-122"/>
                    <a:cs typeface="SimSun" charset="-122"/>
                  </a:rPr>
                  <a:t>值</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是</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多个的</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，那</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这种神经网络很适用</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a:t>
                </a:r>
                <a:r>
                  <a:rPr lang="en-US" altLang="zh-CN" sz="2000" dirty="0">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比如</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，在医疗</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诊断</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应用中，患者的体征指标就可以作为向量的</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输入</a:t>
                </a:r>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值，</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而</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不同的</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输出值</a:t>
                </a:r>
                <a14:m>
                  <m:oMath xmlns:m="http://schemas.openxmlformats.org/officeDocument/2006/math">
                    <m:sSup>
                      <m:sSupPr>
                        <m:ctrlPr>
                          <a:rPr lang="en-US" altLang="zh-CN" sz="2000" i="1">
                            <a:latin typeface="Cambria Math" charset="0"/>
                            <a:ea typeface="SimSun" charset="-122"/>
                            <a:cs typeface="SimSun" charset="-122"/>
                          </a:rPr>
                        </m:ctrlPr>
                      </m:sSupPr>
                      <m:e>
                        <m:r>
                          <a:rPr lang="en-US" altLang="zh-CN" sz="2000" i="1">
                            <a:latin typeface="Cambria Math" charset="0"/>
                            <a:ea typeface="SimSun" charset="-122"/>
                            <a:cs typeface="SimSun" charset="-122"/>
                          </a:rPr>
                          <m:t>𝑦</m:t>
                        </m:r>
                      </m:e>
                      <m:sup>
                        <m:r>
                          <a:rPr lang="en-US" altLang="zh-CN" sz="2000" i="1">
                            <a:latin typeface="Cambria Math" charset="0"/>
                            <a:ea typeface="SimSun" charset="-122"/>
                            <a:cs typeface="SimSun" charset="-122"/>
                          </a:rPr>
                          <m:t>(</m:t>
                        </m:r>
                        <m:r>
                          <a:rPr lang="en-US" altLang="zh-CN" sz="2000" i="1">
                            <a:latin typeface="Cambria Math" charset="0"/>
                            <a:ea typeface="SimSun" charset="-122"/>
                            <a:cs typeface="SimSun" charset="-122"/>
                          </a:rPr>
                          <m:t>𝑖</m:t>
                        </m:r>
                        <m:r>
                          <a:rPr lang="en-US" altLang="zh-CN" sz="2000" i="1">
                            <a:latin typeface="Cambria Math" charset="0"/>
                            <a:ea typeface="SimSun" charset="-122"/>
                            <a:cs typeface="SimSun" charset="-122"/>
                          </a:rPr>
                          <m:t>)</m:t>
                        </m:r>
                      </m:sup>
                    </m:sSup>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可以</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表示不同的疾病存在</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与否</a:t>
                </a:r>
                <a:r>
                  <a:rPr lang="zh-CN" altLang="en-US" sz="2000" dirty="0" smtClean="0">
                    <a:latin typeface="SimSun" charset="-122"/>
                    <a:ea typeface="SimSun" charset="-122"/>
                    <a:cs typeface="SimSun" charset="-122"/>
                  </a:rPr>
                  <a:t>。</a:t>
                </a:r>
                <a:r>
                  <a:rPr lang="en-US" altLang="zh-CN" sz="2000" dirty="0" smtClean="0">
                    <a:latin typeface="SimSun" charset="-122"/>
                    <a:ea typeface="SimSun" charset="-122"/>
                    <a:cs typeface="SimSun" charset="-122"/>
                  </a:rPr>
                  <a:t>)</a:t>
                </a:r>
                <a:endParaRPr kumimoji="0" lang="zh-CN" altLang="zh-CN" sz="2000" b="0" i="0" u="none" strike="noStrike" cap="none" normalizeH="0" baseline="0" dirty="0">
                  <a:ln>
                    <a:noFill/>
                  </a:ln>
                  <a:solidFill>
                    <a:schemeClr val="tx1"/>
                  </a:solidFill>
                  <a:effectLst/>
                  <a:latin typeface="SimSun" charset="-122"/>
                  <a:ea typeface="SimSun" charset="-122"/>
                  <a:cs typeface="SimSun" charset="-122"/>
                </a:endParaRPr>
              </a:p>
            </p:txBody>
          </p:sp>
        </mc:Choice>
        <mc:Fallback xmlns="">
          <p:sp>
            <p:nvSpPr>
              <p:cNvPr id="4" name="Rectangle 1"/>
              <p:cNvSpPr>
                <a:spLocks noRot="1" noChangeAspect="1" noMove="1" noResize="1" noEditPoints="1" noAdjustHandles="1" noChangeArrowheads="1" noChangeShapeType="1" noTextEdit="1"/>
              </p:cNvSpPr>
              <p:nvPr/>
            </p:nvSpPr>
            <p:spPr bwMode="auto">
              <a:xfrm>
                <a:off x="545429" y="2687768"/>
                <a:ext cx="10956760" cy="1041311"/>
              </a:xfrm>
              <a:prstGeom prst="rect">
                <a:avLst/>
              </a:prstGeom>
              <a:blipFill rotWithShape="0">
                <a:blip r:embed="rId2"/>
                <a:stretch>
                  <a:fillRect l="-556" t="-2924" b="-8772"/>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r>
                  <a:rPr lang="zh-CN" altLang="en-US">
                    <a:noFill/>
                  </a:rPr>
                  <a:t> </a:t>
                </a:r>
              </a:p>
            </p:txBody>
          </p:sp>
        </mc:Fallback>
      </mc:AlternateContent>
      <p:sp>
        <p:nvSpPr>
          <p:cNvPr id="8" name="矩形 7"/>
          <p:cNvSpPr/>
          <p:nvPr/>
        </p:nvSpPr>
        <p:spPr>
          <a:xfrm>
            <a:off x="3532287" y="862553"/>
            <a:ext cx="419698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400" dirty="0" smtClean="0">
                <a:solidFill>
                  <a:srgbClr val="000000"/>
                </a:solidFill>
                <a:latin typeface="SimSun" charset="-122"/>
                <a:ea typeface="SimSun" charset="-122"/>
                <a:cs typeface="SimSun" charset="-122"/>
              </a:rPr>
              <a:t>简单的</a:t>
            </a:r>
            <a:r>
              <a:rPr lang="en-US" altLang="zh-CN" sz="4400" dirty="0" smtClean="0">
                <a:solidFill>
                  <a:srgbClr val="000000"/>
                </a:solidFill>
                <a:latin typeface="Times New Roman" charset="0"/>
                <a:ea typeface="Times New Roman" charset="0"/>
                <a:cs typeface="Times New Roman" charset="0"/>
              </a:rPr>
              <a:t>RNN</a:t>
            </a:r>
            <a:r>
              <a:rPr lang="zh-CN" altLang="en-US" sz="4400" dirty="0" smtClean="0">
                <a:solidFill>
                  <a:srgbClr val="000000"/>
                </a:solidFill>
                <a:latin typeface="SimSun" charset="-122"/>
                <a:ea typeface="SimSun" charset="-122"/>
                <a:cs typeface="SimSun" charset="-122"/>
              </a:rPr>
              <a:t>模型</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442184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75011" y="1459831"/>
            <a:ext cx="9474180" cy="2523768"/>
          </a:xfrm>
          <a:prstGeom prst="rect">
            <a:avLst/>
          </a:prstGeom>
          <a:noFill/>
        </p:spPr>
        <p:txBody>
          <a:bodyPr wrap="square" rtlCol="0">
            <a:spAutoFit/>
          </a:bodyPr>
          <a:lstStyle/>
          <a:p>
            <a:r>
              <a:rPr lang="zh-CN" altLang="en-US" sz="2000" dirty="0" smtClean="0">
                <a:latin typeface="SimSun" charset="-122"/>
                <a:ea typeface="SimSun" charset="-122"/>
                <a:cs typeface="SimSun" charset="-122"/>
              </a:rPr>
              <a:t>     </a:t>
            </a:r>
            <a:r>
              <a:rPr lang="en-US" altLang="zh-CN" sz="2000" dirty="0" smtClean="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a:t>
            </a:r>
            <a:r>
              <a:rPr lang="zh-CN" altLang="en-US" sz="2000" dirty="0">
                <a:latin typeface="SimSun" charset="-122"/>
                <a:ea typeface="SimSun" charset="-122"/>
                <a:cs typeface="SimSun" charset="-122"/>
              </a:rPr>
              <a:t>全称为长短期记忆网络</a:t>
            </a:r>
            <a:r>
              <a:rPr lang="en-US" altLang="zh-CN" sz="2000" dirty="0">
                <a:latin typeface="Times New Roman" charset="0"/>
                <a:ea typeface="Times New Roman" charset="0"/>
                <a:cs typeface="Times New Roman" charset="0"/>
              </a:rPr>
              <a:t>(Long Short Term Memory networks)</a:t>
            </a:r>
            <a:r>
              <a:rPr lang="zh-CN" altLang="en-US" sz="2000" dirty="0">
                <a:latin typeface="SimSun" charset="-122"/>
                <a:ea typeface="SimSun" charset="-122"/>
                <a:cs typeface="SimSun" charset="-122"/>
              </a:rPr>
              <a:t>，是一种特殊的</a:t>
            </a:r>
            <a:r>
              <a:rPr lang="en-US" altLang="zh-CN" sz="2000" dirty="0">
                <a:latin typeface="Times New Roman" charset="0"/>
                <a:ea typeface="Times New Roman" charset="0"/>
                <a:cs typeface="Times New Roman" charset="0"/>
              </a:rPr>
              <a:t>RNN</a:t>
            </a:r>
            <a:r>
              <a:rPr lang="zh-CN" altLang="en-US" sz="2000" dirty="0">
                <a:latin typeface="Times New Roman" charset="0"/>
                <a:ea typeface="Times New Roman" charset="0"/>
                <a:cs typeface="Times New Roman" charset="0"/>
              </a:rPr>
              <a:t>，</a:t>
            </a:r>
            <a:r>
              <a:rPr lang="zh-CN" altLang="en-US" sz="2000" dirty="0">
                <a:latin typeface="SimSun" charset="-122"/>
                <a:ea typeface="SimSun" charset="-122"/>
                <a:cs typeface="SimSun" charset="-122"/>
              </a:rPr>
              <a:t>能够学习到长期依赖关系</a:t>
            </a:r>
            <a:r>
              <a:rPr lang="zh-CN" altLang="en-US" sz="2000" dirty="0" smtClean="0">
                <a:latin typeface="SimSun" charset="-122"/>
                <a:ea typeface="SimSun" charset="-122"/>
                <a:cs typeface="SimSun" charset="-122"/>
              </a:rPr>
              <a:t>。</a:t>
            </a:r>
            <a:endParaRPr lang="en-US" altLang="zh-CN" sz="2000" dirty="0" smtClean="0">
              <a:latin typeface="SimSun" charset="-122"/>
              <a:ea typeface="SimSun" charset="-122"/>
              <a:cs typeface="SimSun" charset="-122"/>
            </a:endParaRPr>
          </a:p>
          <a:p>
            <a:r>
              <a:rPr lang="en-US" altLang="zh-CN" sz="2000" dirty="0">
                <a:latin typeface="Times New Roman" charset="0"/>
                <a:ea typeface="Times New Roman" charset="0"/>
                <a:cs typeface="Times New Roman" charset="0"/>
              </a:rPr>
              <a:t>LSTM</a:t>
            </a:r>
            <a:r>
              <a:rPr lang="zh-CN" altLang="en-US" sz="2000" dirty="0">
                <a:latin typeface="SimSun" charset="-122"/>
                <a:ea typeface="SimSun" charset="-122"/>
                <a:cs typeface="SimSun" charset="-122"/>
              </a:rPr>
              <a:t>由</a:t>
            </a:r>
            <a:r>
              <a:rPr lang="en-US" altLang="zh-CN" sz="2000" dirty="0">
                <a:latin typeface="Times New Roman" charset="0"/>
                <a:ea typeface="Times New Roman" charset="0"/>
                <a:cs typeface="Times New Roman" charset="0"/>
                <a:hlinkClick r:id="rId2"/>
              </a:rPr>
              <a:t>Hochreiter &amp; Schmidhuber (1997)</a:t>
            </a:r>
            <a:r>
              <a:rPr lang="zh-CN" altLang="en-US" sz="2000" dirty="0">
                <a:latin typeface="SimSun" charset="-122"/>
                <a:ea typeface="SimSun" charset="-122"/>
                <a:cs typeface="SimSun" charset="-122"/>
              </a:rPr>
              <a:t>提出</a:t>
            </a:r>
            <a:r>
              <a:rPr lang="zh-CN" altLang="en-US" sz="2000" dirty="0" smtClean="0">
                <a:latin typeface="SimSun" charset="-122"/>
                <a:ea typeface="SimSun" charset="-122"/>
                <a:cs typeface="SimSun" charset="-122"/>
              </a:rPr>
              <a:t>。</a:t>
            </a:r>
            <a:r>
              <a:rPr lang="zh-CN" altLang="en-US" sz="2000" dirty="0">
                <a:latin typeface="SimSun" charset="-122"/>
                <a:ea typeface="SimSun" charset="-122"/>
                <a:cs typeface="SimSun" charset="-122"/>
              </a:rPr>
              <a:t/>
            </a:r>
            <a:br>
              <a:rPr lang="zh-CN" altLang="en-US" sz="2000" dirty="0">
                <a:latin typeface="SimSun" charset="-122"/>
                <a:ea typeface="SimSun" charset="-122"/>
                <a:cs typeface="SimSun" charset="-122"/>
              </a:rPr>
            </a:br>
            <a:endParaRPr lang="zh-CN" altLang="en-US" sz="2000" dirty="0">
              <a:latin typeface="SimSun" charset="-122"/>
              <a:ea typeface="SimSun" charset="-122"/>
              <a:cs typeface="SimSun" charset="-122"/>
            </a:endParaRPr>
          </a:p>
          <a:p>
            <a:r>
              <a:rPr lang="zh-CN" altLang="en-US" sz="2000" dirty="0">
                <a:latin typeface="Times New Roman" charset="0"/>
                <a:ea typeface="Times New Roman" charset="0"/>
                <a:cs typeface="Times New Roman" charset="0"/>
              </a:rPr>
              <a:t>    </a:t>
            </a:r>
            <a:r>
              <a:rPr lang="en-US" altLang="zh-CN" sz="2000" dirty="0">
                <a:latin typeface="Times New Roman" charset="0"/>
                <a:ea typeface="Times New Roman" charset="0"/>
                <a:cs typeface="Times New Roman" charset="0"/>
              </a:rPr>
              <a:t>LSTM</a:t>
            </a:r>
            <a:r>
              <a:rPr lang="zh-CN" altLang="en-US" sz="2000" dirty="0">
                <a:latin typeface="SimSun" charset="-122"/>
                <a:ea typeface="SimSun" charset="-122"/>
                <a:cs typeface="SimSun" charset="-122"/>
              </a:rPr>
              <a:t>在设计上明确地避免了长期依赖的问题。记住长期信息是小菜一碟！所有的循环神经网络都有着重复的神经网络模块形成链的形式。在普通的</a:t>
            </a:r>
            <a:r>
              <a:rPr lang="en-US" altLang="zh-CN" sz="2000" dirty="0">
                <a:latin typeface="Times New Roman" charset="0"/>
                <a:ea typeface="Times New Roman" charset="0"/>
                <a:cs typeface="Times New Roman" charset="0"/>
              </a:rPr>
              <a:t>RNN</a:t>
            </a:r>
            <a:r>
              <a:rPr lang="zh-CN" altLang="en-US" sz="2000" dirty="0">
                <a:latin typeface="SimSun" charset="-122"/>
                <a:ea typeface="SimSun" charset="-122"/>
                <a:cs typeface="SimSun" charset="-122"/>
              </a:rPr>
              <a:t>中，重复模块结构非常简单，例如只有一个</a:t>
            </a:r>
            <a:r>
              <a:rPr lang="en-US" altLang="zh-CN" sz="2000" dirty="0" err="1">
                <a:latin typeface="Times New Roman" charset="0"/>
                <a:ea typeface="Times New Roman" charset="0"/>
                <a:cs typeface="Times New Roman" charset="0"/>
              </a:rPr>
              <a:t>tanh</a:t>
            </a:r>
            <a:r>
              <a:rPr lang="zh-CN" altLang="en-US" sz="2000" dirty="0">
                <a:latin typeface="SimSun" charset="-122"/>
                <a:ea typeface="SimSun" charset="-122"/>
                <a:cs typeface="SimSun" charset="-122"/>
              </a:rPr>
              <a:t>层。</a:t>
            </a:r>
          </a:p>
          <a:p>
            <a:endParaRPr kumimoji="1" lang="zh-CN" altLang="en-US" dirty="0"/>
          </a:p>
        </p:txBody>
      </p:sp>
      <p:pic>
        <p:nvPicPr>
          <p:cNvPr id="6" name="图片 5"/>
          <p:cNvPicPr>
            <a:picLocks noChangeAspect="1"/>
          </p:cNvPicPr>
          <p:nvPr/>
        </p:nvPicPr>
        <p:blipFill>
          <a:blip r:embed="rId3"/>
          <a:stretch>
            <a:fillRect/>
          </a:stretch>
        </p:blipFill>
        <p:spPr>
          <a:xfrm>
            <a:off x="2390271" y="4133631"/>
            <a:ext cx="6443659" cy="2414412"/>
          </a:xfrm>
          <a:prstGeom prst="rect">
            <a:avLst/>
          </a:prstGeom>
        </p:spPr>
      </p:pic>
      <p:sp>
        <p:nvSpPr>
          <p:cNvPr id="5" name="矩形 4"/>
          <p:cNvSpPr/>
          <p:nvPr/>
        </p:nvSpPr>
        <p:spPr>
          <a:xfrm>
            <a:off x="3320439" y="465800"/>
            <a:ext cx="3946914"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核心思想</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8056054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Rectangle 5"/>
              <p:cNvSpPr>
                <a:spLocks noChangeArrowheads="1"/>
              </p:cNvSpPr>
              <p:nvPr/>
            </p:nvSpPr>
            <p:spPr bwMode="auto">
              <a:xfrm>
                <a:off x="1023581" y="1513980"/>
                <a:ext cx="9621671" cy="1200329"/>
              </a:xfrm>
              <a:prstGeom prst="rect">
                <a:avLst/>
              </a:prstGeom>
              <a:solidFill>
                <a:srgbClr val="FFFFFF"/>
              </a:solidFill>
              <a:ln>
                <a:noFill/>
              </a:ln>
              <a:effectLst/>
              <a:extLst>
                <a:ext uri="{91240B29-F687-4F45-9708-019B960494DF}">
                  <a14:hiddenLine w="9525">
                    <a:solidFill>
                      <a:schemeClr val="tx1"/>
                    </a:solidFill>
                    <a:miter lim="800000"/>
                    <a:headEnd/>
                    <a:tailEnd/>
                  </a14:hiddenLine>
                </a:ext>
                <a:ext uri="{AF507438-7753-43E0-B8FC-AC1667EBCBE1}">
                  <a14:hiddenEffect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en-US" sz="2400" i="0" u="none" strike="noStrike" cap="none" normalizeH="0" baseline="0" dirty="0" smtClean="0">
                    <a:ln>
                      <a:noFill/>
                    </a:ln>
                    <a:solidFill>
                      <a:srgbClr val="262626"/>
                    </a:solidFill>
                    <a:effectLst/>
                    <a:latin typeface="Times New Roman" charset="0"/>
                    <a:ea typeface="Times New Roman" charset="0"/>
                    <a:cs typeface="Times New Roman" charset="0"/>
                  </a:rPr>
                  <a:t>        </a:t>
                </a:r>
                <a:r>
                  <a:rPr kumimoji="0" lang="zh-CN" altLang="zh-CN" sz="2400" i="0" u="none" strike="noStrike" cap="none" normalizeH="0" baseline="0" dirty="0" smtClean="0">
                    <a:ln>
                      <a:noFill/>
                    </a:ln>
                    <a:solidFill>
                      <a:srgbClr val="262626"/>
                    </a:solidFill>
                    <a:effectLst/>
                    <a:latin typeface="Times New Roman" charset="0"/>
                    <a:ea typeface="Times New Roman" charset="0"/>
                    <a:cs typeface="Times New Roman" charset="0"/>
                  </a:rPr>
                  <a:t>Sigmoid</a:t>
                </a:r>
                <a:r>
                  <a:rPr kumimoji="0" lang="zh-CN" altLang="en-US" sz="2400" i="0" u="none" strike="noStrike" cap="none" normalizeH="0" dirty="0" smtClean="0">
                    <a:ln>
                      <a:noFill/>
                    </a:ln>
                    <a:solidFill>
                      <a:srgbClr val="262626"/>
                    </a:solidFill>
                    <a:effectLst/>
                    <a:latin typeface="Times New Roman" charset="0"/>
                    <a:ea typeface="Times New Roman" charset="0"/>
                    <a:cs typeface="Times New Roman" charset="0"/>
                  </a:rPr>
                  <a:t> ：</a:t>
                </a:r>
                <a:r>
                  <a:rPr kumimoji="0" lang="zh-CN" altLang="zh-CN" sz="2400" i="0" u="none" strike="noStrike" cap="none" normalizeH="0" baseline="0" dirty="0" smtClean="0">
                    <a:ln>
                      <a:noFill/>
                    </a:ln>
                    <a:effectLst/>
                    <a:latin typeface="Times New Roman" charset="0"/>
                    <a:ea typeface="Times New Roman" charset="0"/>
                    <a:cs typeface="Times New Roman" charset="0"/>
                  </a:rPr>
                  <a:t>sigmoid</a:t>
                </a:r>
                <a:r>
                  <a:rPr kumimoji="0" lang="zh-CN" altLang="zh-CN" sz="2400" i="0" u="none" strike="noStrike" cap="none" normalizeH="0" baseline="0" dirty="0">
                    <a:ln>
                      <a:noFill/>
                    </a:ln>
                    <a:effectLst/>
                    <a:latin typeface="SimSun" charset="-122"/>
                    <a:ea typeface="SimSun" charset="-122"/>
                    <a:cs typeface="SimSun" charset="-122"/>
                  </a:rPr>
                  <a:t>非线性函数的数学公式</a:t>
                </a:r>
                <a:r>
                  <a:rPr kumimoji="0" lang="zh-CN" altLang="zh-CN" sz="2400" i="0" u="none" strike="noStrike" cap="none" normalizeH="0" baseline="0" dirty="0" smtClean="0">
                    <a:ln>
                      <a:noFill/>
                    </a:ln>
                    <a:effectLst/>
                    <a:latin typeface="SimSun" charset="-122"/>
                    <a:ea typeface="SimSun" charset="-122"/>
                    <a:cs typeface="SimSun" charset="-122"/>
                  </a:rPr>
                  <a:t>是</a:t>
                </a:r>
                <a:r>
                  <a:rPr kumimoji="0" lang="zh-CN" altLang="en-US" sz="2400" i="0" u="none" strike="noStrike" cap="none" normalizeH="0" baseline="0" dirty="0" smtClean="0">
                    <a:ln>
                      <a:noFill/>
                    </a:ln>
                    <a:effectLst/>
                    <a:latin typeface="SimSun" charset="-122"/>
                    <a:ea typeface="SimSun" charset="-122"/>
                    <a:cs typeface="SimSun" charset="-122"/>
                  </a:rPr>
                  <a:t>：</a:t>
                </a:r>
                <a:r>
                  <a:rPr kumimoji="0" lang="en-US" altLang="zh-CN" sz="2400" b="1" i="0" u="none" strike="noStrike" cap="none" normalizeH="0" baseline="0" dirty="0" err="1" smtClean="0">
                    <a:ln>
                      <a:noFill/>
                    </a:ln>
                    <a:effectLst/>
                    <a:latin typeface="SimSun" charset="-122"/>
                    <a:ea typeface="SimSun" charset="-122"/>
                    <a:cs typeface="SimSun" charset="-122"/>
                  </a:rPr>
                  <a:t>σ</a:t>
                </a:r>
                <a:r>
                  <a:rPr kumimoji="0" lang="en-US" altLang="zh-CN" sz="2400" b="1" i="0" u="none" strike="noStrike" cap="none" normalizeH="0" baseline="0" dirty="0" smtClean="0">
                    <a:ln>
                      <a:noFill/>
                    </a:ln>
                    <a:effectLst/>
                    <a:latin typeface="SimSun" charset="-122"/>
                    <a:ea typeface="SimSun" charset="-122"/>
                    <a:cs typeface="SimSun" charset="-122"/>
                  </a:rPr>
                  <a:t>(</a:t>
                </a:r>
                <a:r>
                  <a:rPr kumimoji="0" lang="zh-CN" altLang="en-US" sz="2400" b="1" i="0" u="none" strike="noStrike" cap="none" normalizeH="0" baseline="0" dirty="0" smtClean="0">
                    <a:ln>
                      <a:noFill/>
                    </a:ln>
                    <a:effectLst/>
                    <a:latin typeface="SimSun" charset="-122"/>
                    <a:ea typeface="SimSun" charset="-122"/>
                    <a:cs typeface="SimSun" charset="-122"/>
                  </a:rPr>
                  <a:t>𝑥</a:t>
                </a:r>
                <a:r>
                  <a:rPr kumimoji="0" lang="en-US" altLang="zh-CN" sz="2400" b="1" i="0" u="none" strike="noStrike" cap="none" normalizeH="0" baseline="0" dirty="0" smtClean="0">
                    <a:ln>
                      <a:noFill/>
                    </a:ln>
                    <a:effectLst/>
                    <a:latin typeface="SimSun" charset="-122"/>
                    <a:ea typeface="SimSun" charset="-122"/>
                    <a:cs typeface="SimSun" charset="-122"/>
                  </a:rPr>
                  <a:t>)=1</a:t>
                </a:r>
                <a:r>
                  <a:rPr kumimoji="0" lang="zh-CN" altLang="en-US" sz="2400" b="1" i="0" u="none" strike="noStrike" cap="none" normalizeH="0" baseline="0" dirty="0" smtClean="0">
                    <a:ln>
                      <a:noFill/>
                    </a:ln>
                    <a:effectLst/>
                    <a:latin typeface="SimSun" charset="-122"/>
                    <a:ea typeface="SimSun" charset="-122"/>
                    <a:cs typeface="SimSun" charset="-122"/>
                  </a:rPr>
                  <a:t>∕</a:t>
                </a:r>
                <a:r>
                  <a:rPr kumimoji="0" lang="en-US" altLang="zh-CN" sz="2400" b="1" i="0" u="none" strike="noStrike" cap="none" normalizeH="0" baseline="0" dirty="0" smtClean="0">
                    <a:ln>
                      <a:noFill/>
                    </a:ln>
                    <a:effectLst/>
                    <a:latin typeface="SimSun" charset="-122"/>
                    <a:ea typeface="SimSun" charset="-122"/>
                    <a:cs typeface="SimSun" charset="-122"/>
                  </a:rPr>
                  <a:t>(1+</a:t>
                </a:r>
                <a14:m>
                  <m:oMath xmlns:m="http://schemas.openxmlformats.org/officeDocument/2006/math">
                    <m:sSup>
                      <m:sSupPr>
                        <m:ctrlPr>
                          <a:rPr kumimoji="0" lang="mr-IN" altLang="zh-CN" sz="2400" b="1" i="1" u="none" strike="noStrike" cap="none" normalizeH="0" baseline="0" smtClean="0">
                            <a:ln>
                              <a:noFill/>
                            </a:ln>
                            <a:effectLst/>
                            <a:latin typeface="Cambria Math" charset="0"/>
                            <a:ea typeface="SimSun" charset="-122"/>
                            <a:cs typeface="SimSun" charset="-122"/>
                          </a:rPr>
                        </m:ctrlPr>
                      </m:sSupPr>
                      <m:e>
                        <m:r>
                          <a:rPr kumimoji="0" lang="mr-IN" altLang="zh-CN" sz="2400" b="1" i="1" u="none" strike="noStrike" cap="none" normalizeH="0" baseline="0" smtClean="0">
                            <a:ln>
                              <a:noFill/>
                            </a:ln>
                            <a:effectLst/>
                            <a:latin typeface="Cambria Math" charset="0"/>
                            <a:ea typeface="SimSun" charset="-122"/>
                            <a:cs typeface="SimSun" charset="-122"/>
                          </a:rPr>
                          <m:t>𝒆</m:t>
                        </m:r>
                      </m:e>
                      <m:sup>
                        <m:r>
                          <a:rPr kumimoji="0" lang="mr-IN" altLang="zh-CN" sz="2400" b="1" i="1" u="none" strike="noStrike" cap="none" normalizeH="0" baseline="0" smtClean="0">
                            <a:ln>
                              <a:noFill/>
                            </a:ln>
                            <a:effectLst/>
                            <a:latin typeface="Cambria Math" charset="0"/>
                            <a:ea typeface="SimSun" charset="-122"/>
                            <a:cs typeface="SimSun" charset="-122"/>
                          </a:rPr>
                          <m:t>−</m:t>
                        </m:r>
                        <m:r>
                          <a:rPr kumimoji="0" lang="mr-IN" altLang="zh-CN" sz="2400" b="1" i="1" u="none" strike="noStrike" cap="none" normalizeH="0" baseline="0" smtClean="0">
                            <a:ln>
                              <a:noFill/>
                            </a:ln>
                            <a:effectLst/>
                            <a:latin typeface="Cambria Math" charset="0"/>
                            <a:ea typeface="Cambria Math" charset="0"/>
                            <a:cs typeface="Cambria Math" charset="0"/>
                          </a:rPr>
                          <m:t>𝔁</m:t>
                        </m:r>
                      </m:sup>
                    </m:sSup>
                  </m:oMath>
                </a14:m>
                <a:r>
                  <a:rPr kumimoji="0" lang="en-US" altLang="zh-CN" sz="2400" b="1" i="0" u="none" strike="noStrike" cap="none" normalizeH="0" baseline="0" dirty="0" smtClean="0">
                    <a:ln>
                      <a:noFill/>
                    </a:ln>
                    <a:effectLst/>
                    <a:latin typeface="SimSun" charset="-122"/>
                    <a:ea typeface="SimSun" charset="-122"/>
                    <a:cs typeface="SimSun" charset="-122"/>
                  </a:rPr>
                  <a:t>)</a:t>
                </a:r>
                <a:r>
                  <a:rPr kumimoji="0" lang="zh-CN" altLang="en-US" sz="2400" b="1" i="0" u="none" strike="noStrike" cap="none" normalizeH="0" baseline="0" dirty="0" smtClean="0">
                    <a:ln>
                      <a:noFill/>
                    </a:ln>
                    <a:effectLst/>
                    <a:latin typeface="SimSun" charset="-122"/>
                    <a:ea typeface="SimSun" charset="-122"/>
                    <a:cs typeface="SimSun" charset="-122"/>
                  </a:rPr>
                  <a:t> </a:t>
                </a:r>
                <a:endParaRPr kumimoji="0" lang="en-US" altLang="zh-CN" sz="2400" b="1" i="0" u="none" strike="noStrike" cap="none" normalizeH="0" baseline="0" dirty="0" smtClean="0">
                  <a:ln>
                    <a:noFill/>
                  </a:ln>
                  <a:effectLst/>
                  <a:latin typeface="SimSun" charset="-122"/>
                  <a:ea typeface="SimSun" charset="-122"/>
                  <a:cs typeface="SimSun" charset="-122"/>
                </a:endParaRPr>
              </a:p>
              <a:p>
                <a:pPr lvl="0" eaLnBrk="0" fontAlgn="base" hangingPunct="0">
                  <a:spcBef>
                    <a:spcPct val="0"/>
                  </a:spcBef>
                  <a:spcAft>
                    <a:spcPct val="0"/>
                  </a:spcAft>
                </a:pPr>
                <a:r>
                  <a:rPr lang="zh-CN" altLang="en-US" sz="2400" dirty="0" smtClean="0">
                    <a:latin typeface="SimSun" charset="-122"/>
                    <a:ea typeface="SimSun" charset="-122"/>
                    <a:cs typeface="SimSun" charset="-122"/>
                  </a:rPr>
                  <a:t>它</a:t>
                </a:r>
                <a:r>
                  <a:rPr lang="zh-CN" altLang="en-US" sz="2400" dirty="0">
                    <a:latin typeface="SimSun" charset="-122"/>
                    <a:ea typeface="SimSun" charset="-122"/>
                    <a:cs typeface="SimSun" charset="-122"/>
                  </a:rPr>
                  <a:t>输入实数值并将其“挤压”到</a:t>
                </a:r>
                <a:r>
                  <a:rPr lang="en-US" altLang="zh-CN" sz="2400" dirty="0">
                    <a:latin typeface="SimSun" charset="-122"/>
                    <a:ea typeface="SimSun" charset="-122"/>
                    <a:cs typeface="SimSun" charset="-122"/>
                  </a:rPr>
                  <a:t>0</a:t>
                </a:r>
                <a:r>
                  <a:rPr lang="zh-CN" altLang="en-US" sz="2400" dirty="0">
                    <a:latin typeface="SimSun" charset="-122"/>
                    <a:ea typeface="SimSun" charset="-122"/>
                    <a:cs typeface="SimSun" charset="-122"/>
                  </a:rPr>
                  <a:t>到</a:t>
                </a:r>
                <a:r>
                  <a:rPr lang="en-US" altLang="zh-CN" sz="2400" dirty="0">
                    <a:latin typeface="SimSun" charset="-122"/>
                    <a:ea typeface="SimSun" charset="-122"/>
                    <a:cs typeface="SimSun" charset="-122"/>
                  </a:rPr>
                  <a:t>1</a:t>
                </a:r>
                <a:r>
                  <a:rPr lang="zh-CN" altLang="en-US" sz="2400" dirty="0">
                    <a:latin typeface="SimSun" charset="-122"/>
                    <a:ea typeface="SimSun" charset="-122"/>
                    <a:cs typeface="SimSun" charset="-122"/>
                  </a:rPr>
                  <a:t>范围内。更具体地说，很大的负数变成</a:t>
                </a:r>
                <a:r>
                  <a:rPr lang="en-US" altLang="zh-CN" sz="2400" dirty="0">
                    <a:latin typeface="SimSun" charset="-122"/>
                    <a:ea typeface="SimSun" charset="-122"/>
                    <a:cs typeface="SimSun" charset="-122"/>
                  </a:rPr>
                  <a:t>0</a:t>
                </a:r>
                <a:r>
                  <a:rPr lang="zh-CN" altLang="en-US" sz="2400" dirty="0">
                    <a:latin typeface="SimSun" charset="-122"/>
                    <a:ea typeface="SimSun" charset="-122"/>
                    <a:cs typeface="SimSun" charset="-122"/>
                  </a:rPr>
                  <a:t>，很大的正数变成</a:t>
                </a:r>
                <a:r>
                  <a:rPr lang="en-US" altLang="zh-CN" sz="2400" dirty="0">
                    <a:latin typeface="SimSun" charset="-122"/>
                    <a:ea typeface="SimSun" charset="-122"/>
                    <a:cs typeface="SimSun" charset="-122"/>
                  </a:rPr>
                  <a:t>1</a:t>
                </a:r>
                <a:r>
                  <a:rPr lang="zh-CN" altLang="en-US" sz="2400" dirty="0">
                    <a:latin typeface="SimSun" charset="-122"/>
                    <a:ea typeface="SimSun" charset="-122"/>
                    <a:cs typeface="SimSun" charset="-122"/>
                  </a:rPr>
                  <a:t>。</a:t>
                </a:r>
                <a:r>
                  <a:rPr kumimoji="0" lang="zh-CN" altLang="zh-CN" sz="2400" b="0" i="0" u="none" strike="noStrike" cap="none" normalizeH="0" baseline="0" dirty="0" smtClean="0">
                    <a:ln>
                      <a:noFill/>
                    </a:ln>
                    <a:solidFill>
                      <a:schemeClr val="tx1"/>
                    </a:solidFill>
                    <a:effectLst/>
                    <a:latin typeface="SimSun" charset="-122"/>
                    <a:ea typeface="SimSun" charset="-122"/>
                    <a:cs typeface="SimSun" charset="-122"/>
                  </a:rPr>
                  <a:t>  </a:t>
                </a:r>
                <a:endParaRPr kumimoji="0" lang="zh-CN" altLang="zh-CN" sz="2400" b="0" i="0" u="none" strike="noStrike" cap="none" normalizeH="0" baseline="0" dirty="0">
                  <a:ln>
                    <a:noFill/>
                  </a:ln>
                  <a:solidFill>
                    <a:schemeClr val="tx1"/>
                  </a:solidFill>
                  <a:effectLst/>
                  <a:latin typeface="SimSun" charset="-122"/>
                  <a:ea typeface="SimSun" charset="-122"/>
                  <a:cs typeface="SimSun" charset="-122"/>
                </a:endParaRPr>
              </a:p>
            </p:txBody>
          </p:sp>
        </mc:Choice>
        <mc:Fallback xmlns="">
          <p:sp>
            <p:nvSpPr>
              <p:cNvPr id="7" name="Rectangle 5"/>
              <p:cNvSpPr>
                <a:spLocks noRot="1" noChangeAspect="1" noMove="1" noResize="1" noEditPoints="1" noAdjustHandles="1" noChangeArrowheads="1" noChangeShapeType="1" noTextEdit="1"/>
              </p:cNvSpPr>
              <p:nvPr/>
            </p:nvSpPr>
            <p:spPr bwMode="auto">
              <a:xfrm>
                <a:off x="1023581" y="1513980"/>
                <a:ext cx="9621671" cy="1200329"/>
              </a:xfrm>
              <a:prstGeom prst="rect">
                <a:avLst/>
              </a:prstGeom>
              <a:blipFill rotWithShape="0">
                <a:blip r:embed="rId2"/>
                <a:stretch>
                  <a:fillRect l="-1014" t="-5076" b="-11168"/>
                </a:stretch>
              </a:bli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r>
                  <a:rPr lang="zh-CN" altLang="en-US">
                    <a:noFill/>
                  </a:rPr>
                  <a:t> </a:t>
                </a:r>
              </a:p>
            </p:txBody>
          </p:sp>
        </mc:Fallback>
      </mc:AlternateContent>
      <p:sp>
        <p:nvSpPr>
          <p:cNvPr id="8" name="AutoShape 6" descr="displaystyle\sigma(x)=1/(1+e^{-x})"/>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mc:AlternateContent xmlns:mc="http://schemas.openxmlformats.org/markup-compatibility/2006" xmlns:a14="http://schemas.microsoft.com/office/drawing/2010/main">
        <mc:Choice Requires="a14">
          <p:sp>
            <p:nvSpPr>
              <p:cNvPr id="9" name="文本框 8"/>
              <p:cNvSpPr txBox="1"/>
              <p:nvPr/>
            </p:nvSpPr>
            <p:spPr>
              <a:xfrm>
                <a:off x="1023581" y="3072422"/>
                <a:ext cx="10478608" cy="1938992"/>
              </a:xfrm>
              <a:prstGeom prst="rect">
                <a:avLst/>
              </a:prstGeom>
              <a:noFill/>
            </p:spPr>
            <p:txBody>
              <a:bodyPr wrap="square" rtlCol="0">
                <a:spAutoFit/>
              </a:bodyPr>
              <a:lstStyle/>
              <a:p>
                <a:r>
                  <a:rPr lang="zh-CN" altLang="en-US" sz="2400" dirty="0" smtClean="0">
                    <a:latin typeface="Times New Roman" charset="0"/>
                    <a:ea typeface="Times New Roman" charset="0"/>
                    <a:cs typeface="Times New Roman" charset="0"/>
                  </a:rPr>
                  <a:t>       </a:t>
                </a:r>
                <a:r>
                  <a:rPr lang="pt-BR" altLang="zh-CN" sz="2400" dirty="0" err="1" smtClean="0">
                    <a:latin typeface="Times New Roman" charset="0"/>
                    <a:ea typeface="Times New Roman" charset="0"/>
                    <a:cs typeface="Times New Roman" charset="0"/>
                  </a:rPr>
                  <a:t>Tanh</a:t>
                </a:r>
                <a:r>
                  <a:rPr lang="zh-CN" altLang="en-US" sz="2400" dirty="0" smtClean="0">
                    <a:latin typeface="Times New Roman" charset="0"/>
                    <a:ea typeface="Times New Roman" charset="0"/>
                    <a:cs typeface="Times New Roman" charset="0"/>
                  </a:rPr>
                  <a:t>：</a:t>
                </a:r>
                <a:r>
                  <a:rPr lang="en-US" altLang="zh-CN" sz="2400" dirty="0" err="1">
                    <a:latin typeface="Times New Roman" charset="0"/>
                    <a:ea typeface="Times New Roman" charset="0"/>
                    <a:cs typeface="Times New Roman" charset="0"/>
                  </a:rPr>
                  <a:t>tanh</a:t>
                </a:r>
                <a:r>
                  <a:rPr lang="zh-CN" altLang="en-US" sz="2400" dirty="0">
                    <a:latin typeface="SimSun" charset="-122"/>
                    <a:ea typeface="SimSun" charset="-122"/>
                    <a:cs typeface="SimSun" charset="-122"/>
                  </a:rPr>
                  <a:t>非线性</a:t>
                </a:r>
                <a:r>
                  <a:rPr lang="zh-CN" altLang="en-US" sz="2400" dirty="0" smtClean="0">
                    <a:latin typeface="SimSun" charset="-122"/>
                    <a:ea typeface="SimSun" charset="-122"/>
                    <a:cs typeface="SimSun" charset="-122"/>
                  </a:rPr>
                  <a:t>函数，</a:t>
                </a:r>
                <a:r>
                  <a:rPr lang="zh-CN" altLang="en-US" sz="2400" dirty="0">
                    <a:latin typeface="SimSun" charset="-122"/>
                    <a:ea typeface="SimSun" charset="-122"/>
                    <a:cs typeface="SimSun" charset="-122"/>
                  </a:rPr>
                  <a:t>它将实数值压缩到</a:t>
                </a:r>
                <a:r>
                  <a:rPr lang="en-US" altLang="zh-CN" sz="2400" dirty="0">
                    <a:latin typeface="Times New Roman" charset="0"/>
                    <a:ea typeface="Times New Roman" charset="0"/>
                    <a:cs typeface="Times New Roman" charset="0"/>
                  </a:rPr>
                  <a:t>[-1,1]</a:t>
                </a:r>
                <a:r>
                  <a:rPr lang="zh-CN" altLang="en-US" sz="2400" dirty="0">
                    <a:latin typeface="SimSun" charset="-122"/>
                    <a:ea typeface="SimSun" charset="-122"/>
                    <a:cs typeface="SimSun" charset="-122"/>
                  </a:rPr>
                  <a:t>之间。和</a:t>
                </a:r>
                <a:r>
                  <a:rPr lang="en-US" altLang="zh-CN" sz="2400" dirty="0">
                    <a:latin typeface="Times New Roman" charset="0"/>
                    <a:ea typeface="Times New Roman" charset="0"/>
                    <a:cs typeface="Times New Roman" charset="0"/>
                  </a:rPr>
                  <a:t>sigmoid</a:t>
                </a:r>
                <a:r>
                  <a:rPr lang="zh-CN" altLang="en-US" sz="2400" dirty="0">
                    <a:latin typeface="SimSun" charset="-122"/>
                    <a:ea typeface="SimSun" charset="-122"/>
                    <a:cs typeface="SimSun" charset="-122"/>
                  </a:rPr>
                  <a:t>神经元一样</a:t>
                </a:r>
                <a:r>
                  <a:rPr lang="zh-CN" altLang="en-US" sz="2400" dirty="0" smtClean="0">
                    <a:latin typeface="SimSun" charset="-122"/>
                    <a:ea typeface="SimSun" charset="-122"/>
                    <a:cs typeface="SimSun" charset="-122"/>
                  </a:rPr>
                  <a:t>，它</a:t>
                </a:r>
                <a:r>
                  <a:rPr lang="zh-CN" altLang="en-US" sz="2400" dirty="0">
                    <a:latin typeface="SimSun" charset="-122"/>
                    <a:ea typeface="SimSun" charset="-122"/>
                    <a:cs typeface="SimSun" charset="-122"/>
                  </a:rPr>
                  <a:t>也存在饱和问题</a:t>
                </a:r>
                <a:r>
                  <a:rPr lang="zh-CN" altLang="en-US" sz="2400" dirty="0" smtClean="0">
                    <a:latin typeface="SimSun" charset="-122"/>
                    <a:ea typeface="SimSun" charset="-122"/>
                    <a:cs typeface="SimSun" charset="-122"/>
                  </a:rPr>
                  <a:t>，</a:t>
                </a:r>
                <a:r>
                  <a:rPr lang="zh-CN" altLang="en-US" sz="2400" dirty="0">
                    <a:latin typeface="SimSun" charset="-122"/>
                    <a:ea typeface="SimSun" charset="-122"/>
                    <a:cs typeface="SimSun" charset="-122"/>
                  </a:rPr>
                  <a:t>但是和</a:t>
                </a:r>
                <a:r>
                  <a:rPr lang="en-US" altLang="zh-CN" sz="2400" dirty="0">
                    <a:latin typeface="Times New Roman" charset="0"/>
                    <a:ea typeface="Times New Roman" charset="0"/>
                    <a:cs typeface="Times New Roman" charset="0"/>
                  </a:rPr>
                  <a:t>sigmoid</a:t>
                </a:r>
                <a:r>
                  <a:rPr lang="zh-CN" altLang="en-US" sz="2400" dirty="0">
                    <a:latin typeface="SimSun" charset="-122"/>
                    <a:ea typeface="SimSun" charset="-122"/>
                    <a:cs typeface="SimSun" charset="-122"/>
                  </a:rPr>
                  <a:t>神经元不同的是，它的输出是零中心的</a:t>
                </a:r>
                <a:r>
                  <a:rPr lang="zh-CN" altLang="en-US" sz="2400" dirty="0" smtClean="0">
                    <a:latin typeface="SimSun" charset="-122"/>
                    <a:ea typeface="SimSun" charset="-122"/>
                    <a:cs typeface="SimSun" charset="-122"/>
                  </a:rPr>
                  <a:t>。因此</a:t>
                </a:r>
                <a:r>
                  <a:rPr lang="zh-CN" altLang="en-US" sz="2400" dirty="0">
                    <a:latin typeface="SimSun" charset="-122"/>
                    <a:ea typeface="SimSun" charset="-122"/>
                    <a:cs typeface="SimSun" charset="-122"/>
                  </a:rPr>
                  <a:t>，在实际操作中，</a:t>
                </a:r>
                <a:r>
                  <a:rPr lang="en-US" altLang="zh-CN" sz="2400" dirty="0" err="1">
                    <a:latin typeface="Times New Roman" charset="0"/>
                    <a:ea typeface="Times New Roman" charset="0"/>
                    <a:cs typeface="Times New Roman" charset="0"/>
                  </a:rPr>
                  <a:t>tanh</a:t>
                </a:r>
                <a:r>
                  <a:rPr lang="zh-CN" altLang="en-US" sz="2400" dirty="0">
                    <a:latin typeface="SimSun" charset="-122"/>
                    <a:ea typeface="SimSun" charset="-122"/>
                    <a:cs typeface="SimSun" charset="-122"/>
                  </a:rPr>
                  <a:t>非线性函数比</a:t>
                </a:r>
                <a:r>
                  <a:rPr lang="en-US" altLang="zh-CN" sz="2400" dirty="0">
                    <a:latin typeface="Times New Roman" charset="0"/>
                    <a:ea typeface="Times New Roman" charset="0"/>
                    <a:cs typeface="Times New Roman" charset="0"/>
                  </a:rPr>
                  <a:t>sigmoid</a:t>
                </a:r>
                <a:r>
                  <a:rPr lang="zh-CN" altLang="en-US" sz="2400" dirty="0">
                    <a:latin typeface="SimSun" charset="-122"/>
                    <a:ea typeface="SimSun" charset="-122"/>
                    <a:cs typeface="SimSun" charset="-122"/>
                  </a:rPr>
                  <a:t>非线性函数更受欢迎</a:t>
                </a:r>
                <a:r>
                  <a:rPr lang="zh-CN" altLang="en-US" sz="2400" dirty="0" smtClean="0">
                    <a:latin typeface="SimSun" charset="-122"/>
                    <a:ea typeface="SimSun" charset="-122"/>
                    <a:cs typeface="SimSun" charset="-122"/>
                  </a:rPr>
                  <a:t>。</a:t>
                </a:r>
                <a:endParaRPr lang="en-US" altLang="zh-CN" sz="2400" dirty="0" smtClean="0">
                  <a:latin typeface="SimSun" charset="-122"/>
                  <a:ea typeface="SimSun" charset="-122"/>
                  <a:cs typeface="SimSun" charset="-122"/>
                </a:endParaRPr>
              </a:p>
              <a:p>
                <a:r>
                  <a:rPr lang="zh-CN" altLang="en-US" sz="2400" dirty="0" smtClean="0">
                    <a:latin typeface="SimSun" charset="-122"/>
                    <a:ea typeface="SimSun" charset="-122"/>
                    <a:cs typeface="SimSun" charset="-122"/>
                  </a:rPr>
                  <a:t>注意</a:t>
                </a:r>
                <a:r>
                  <a:rPr lang="en-US" altLang="zh-CN" sz="2400" dirty="0" err="1">
                    <a:latin typeface="Times New Roman" charset="0"/>
                    <a:ea typeface="Times New Roman" charset="0"/>
                    <a:cs typeface="Times New Roman" charset="0"/>
                  </a:rPr>
                  <a:t>tanh</a:t>
                </a:r>
                <a:r>
                  <a:rPr lang="zh-CN" altLang="en-US" sz="2400" dirty="0">
                    <a:latin typeface="SimSun" charset="-122"/>
                    <a:ea typeface="SimSun" charset="-122"/>
                    <a:cs typeface="SimSun" charset="-122"/>
                  </a:rPr>
                  <a:t>神经元是一个简单放大的</a:t>
                </a:r>
                <a:r>
                  <a:rPr lang="en-US" altLang="zh-CN" sz="2400" dirty="0">
                    <a:latin typeface="Times New Roman" charset="0"/>
                    <a:ea typeface="Times New Roman" charset="0"/>
                    <a:cs typeface="Times New Roman" charset="0"/>
                  </a:rPr>
                  <a:t>sigmoid</a:t>
                </a:r>
                <a:r>
                  <a:rPr lang="zh-CN" altLang="en-US" sz="2400" dirty="0">
                    <a:latin typeface="SimSun" charset="-122"/>
                    <a:ea typeface="SimSun" charset="-122"/>
                    <a:cs typeface="SimSun" charset="-122"/>
                  </a:rPr>
                  <a:t>神经元</a:t>
                </a:r>
                <a:r>
                  <a:rPr lang="zh-CN" altLang="en-US" sz="2400" dirty="0" smtClean="0">
                    <a:latin typeface="SimSun" charset="-122"/>
                    <a:ea typeface="SimSun" charset="-122"/>
                    <a:cs typeface="SimSun" charset="-122"/>
                  </a:rPr>
                  <a:t>，</a:t>
                </a:r>
                <a:r>
                  <a:rPr lang="zh-CN" altLang="en-US" sz="2400" dirty="0">
                    <a:latin typeface="SimSun" charset="-122"/>
                    <a:ea typeface="SimSun" charset="-122"/>
                    <a:cs typeface="SimSun" charset="-122"/>
                  </a:rPr>
                  <a:t>具体说来就是</a:t>
                </a:r>
                <a:r>
                  <a:rPr lang="zh-CN" altLang="en-US" sz="2400" dirty="0" smtClean="0">
                    <a:latin typeface="SimSun" charset="-122"/>
                    <a:ea typeface="SimSun" charset="-122"/>
                    <a:cs typeface="SimSun" charset="-122"/>
                  </a:rPr>
                  <a:t>：</a:t>
                </a:r>
                <a14:m>
                  <m:oMath xmlns:m="http://schemas.openxmlformats.org/officeDocument/2006/math">
                    <m:func>
                      <m:funcPr>
                        <m:ctrlPr>
                          <a:rPr lang="en-US" altLang="zh-CN" sz="2400" i="1" smtClean="0">
                            <a:latin typeface="Cambria Math" charset="0"/>
                            <a:ea typeface="SimSun" charset="-122"/>
                            <a:cs typeface="SimSun" charset="-122"/>
                          </a:rPr>
                        </m:ctrlPr>
                      </m:funcPr>
                      <m:fName>
                        <m:r>
                          <m:rPr>
                            <m:sty m:val="p"/>
                          </m:rPr>
                          <a:rPr lang="en-US" altLang="zh-CN" sz="2400" i="0" smtClean="0">
                            <a:latin typeface="Cambria Math" charset="0"/>
                            <a:ea typeface="SimSun" charset="-122"/>
                            <a:cs typeface="SimSun" charset="-122"/>
                          </a:rPr>
                          <m:t>tanh</m:t>
                        </m:r>
                      </m:fName>
                      <m:e>
                        <m:d>
                          <m:dPr>
                            <m:ctrlPr>
                              <a:rPr lang="mr-IN" altLang="zh-CN" sz="2400" i="1" smtClean="0">
                                <a:latin typeface="Cambria Math" charset="0"/>
                                <a:ea typeface="SimSun" charset="-122"/>
                                <a:cs typeface="SimSun" charset="-122"/>
                              </a:rPr>
                            </m:ctrlPr>
                          </m:dPr>
                          <m:e>
                            <m:r>
                              <a:rPr lang="mr-IN" altLang="zh-CN" sz="2400" i="1" smtClean="0">
                                <a:latin typeface="Cambria Math" charset="0"/>
                                <a:ea typeface="SimSun" charset="-122"/>
                                <a:cs typeface="SimSun" charset="-122"/>
                              </a:rPr>
                              <m:t>𝓍</m:t>
                            </m:r>
                          </m:e>
                        </m:d>
                        <m:r>
                          <a:rPr lang="en-US" altLang="zh-CN" sz="2400" b="0" i="1" smtClean="0">
                            <a:latin typeface="Cambria Math" charset="0"/>
                            <a:ea typeface="SimSun" charset="-122"/>
                            <a:cs typeface="SimSun" charset="-122"/>
                          </a:rPr>
                          <m:t>=2</m:t>
                        </m:r>
                        <m:r>
                          <a:rPr lang="en-US" altLang="zh-CN" sz="2400" b="0" i="1" smtClean="0">
                            <a:latin typeface="Cambria Math" charset="0"/>
                            <a:ea typeface="SimSun" charset="-122"/>
                            <a:cs typeface="SimSun" charset="-122"/>
                          </a:rPr>
                          <m:t>𝜎</m:t>
                        </m:r>
                        <m:d>
                          <m:dPr>
                            <m:ctrlPr>
                              <a:rPr lang="mr-IN" altLang="zh-CN" sz="2400" b="0" i="1" smtClean="0">
                                <a:latin typeface="Cambria Math" charset="0"/>
                                <a:ea typeface="SimSun" charset="-122"/>
                                <a:cs typeface="SimSun" charset="-122"/>
                              </a:rPr>
                            </m:ctrlPr>
                          </m:dPr>
                          <m:e>
                            <m:r>
                              <a:rPr lang="en-US" altLang="zh-CN" sz="2400" b="0" i="1" smtClean="0">
                                <a:latin typeface="Cambria Math" charset="0"/>
                                <a:ea typeface="SimSun" charset="-122"/>
                                <a:cs typeface="SimSun" charset="-122"/>
                              </a:rPr>
                              <m:t>2</m:t>
                            </m:r>
                            <m:r>
                              <a:rPr lang="mr-IN" altLang="zh-CN" sz="2400" i="1">
                                <a:latin typeface="Cambria Math" charset="0"/>
                                <a:ea typeface="SimSun" charset="-122"/>
                                <a:cs typeface="SimSun" charset="-122"/>
                              </a:rPr>
                              <m:t>𝓍</m:t>
                            </m:r>
                          </m:e>
                        </m:d>
                        <m:r>
                          <a:rPr lang="en-US" altLang="zh-CN" sz="2400" b="0" i="1" smtClean="0">
                            <a:latin typeface="Cambria Math" charset="0"/>
                            <a:ea typeface="SimSun" charset="-122"/>
                            <a:cs typeface="SimSun" charset="-122"/>
                          </a:rPr>
                          <m:t>−1</m:t>
                        </m:r>
                      </m:e>
                    </m:func>
                  </m:oMath>
                </a14:m>
                <a:endParaRPr kumimoji="1" lang="zh-CN" altLang="en-US" sz="2400" dirty="0">
                  <a:latin typeface="SimSun" charset="-122"/>
                  <a:ea typeface="SimSun" charset="-122"/>
                  <a:cs typeface="SimSun" charset="-122"/>
                </a:endParaRPr>
              </a:p>
            </p:txBody>
          </p:sp>
        </mc:Choice>
        <mc:Fallback xmlns="">
          <p:sp>
            <p:nvSpPr>
              <p:cNvPr id="9" name="文本框 8"/>
              <p:cNvSpPr txBox="1">
                <a:spLocks noRot="1" noChangeAspect="1" noMove="1" noResize="1" noEditPoints="1" noAdjustHandles="1" noChangeArrowheads="1" noChangeShapeType="1" noTextEdit="1"/>
              </p:cNvSpPr>
              <p:nvPr/>
            </p:nvSpPr>
            <p:spPr>
              <a:xfrm>
                <a:off x="1023581" y="3072422"/>
                <a:ext cx="10478608" cy="1938992"/>
              </a:xfrm>
              <a:prstGeom prst="rect">
                <a:avLst/>
              </a:prstGeom>
              <a:blipFill rotWithShape="0">
                <a:blip r:embed="rId3"/>
                <a:stretch>
                  <a:fillRect l="-931" t="-3459" r="-1338"/>
                </a:stretch>
              </a:blipFill>
            </p:spPr>
            <p:txBody>
              <a:bodyPr/>
              <a:lstStyle/>
              <a:p>
                <a:r>
                  <a:rPr lang="zh-CN" altLang="en-US">
                    <a:noFill/>
                  </a:rPr>
                  <a:t> </a:t>
                </a:r>
              </a:p>
            </p:txBody>
          </p:sp>
        </mc:Fallback>
      </mc:AlternateContent>
      <p:sp>
        <p:nvSpPr>
          <p:cNvPr id="20" name="矩形 19"/>
          <p:cNvSpPr/>
          <p:nvPr/>
        </p:nvSpPr>
        <p:spPr>
          <a:xfrm>
            <a:off x="3320439" y="465800"/>
            <a:ext cx="3946914"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核心思想</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11402996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042737" y="1732548"/>
            <a:ext cx="11428128" cy="707886"/>
          </a:xfrm>
          <a:prstGeom prst="rect">
            <a:avLst/>
          </a:prstGeom>
          <a:noFill/>
        </p:spPr>
        <p:txBody>
          <a:bodyPr wrap="none" rtlCol="0">
            <a:spAutoFit/>
          </a:bodyPr>
          <a:lstStyle/>
          <a:p>
            <a:r>
              <a:rPr lang="zh-CN" altLang="en-US" sz="2000" dirty="0" smtClean="0">
                <a:latin typeface="Times New Roman" charset="0"/>
                <a:ea typeface="Times New Roman" charset="0"/>
                <a:cs typeface="Times New Roman" charset="0"/>
              </a:rPr>
              <a:t>        </a:t>
            </a:r>
            <a:r>
              <a:rPr lang="en-US" altLang="zh-CN" sz="2000" dirty="0" smtClean="0">
                <a:latin typeface="Times New Roman" charset="0"/>
                <a:ea typeface="Times New Roman" charset="0"/>
                <a:cs typeface="Times New Roman" charset="0"/>
              </a:rPr>
              <a:t>LSTM</a:t>
            </a:r>
            <a:r>
              <a:rPr lang="zh-CN" altLang="en-US" sz="2000" dirty="0">
                <a:latin typeface="SimSun" charset="-122"/>
                <a:ea typeface="SimSun" charset="-122"/>
                <a:cs typeface="SimSun" charset="-122"/>
              </a:rPr>
              <a:t>也有这种链状结构，不过其重复模块的结构不同。</a:t>
            </a:r>
            <a:r>
              <a:rPr lang="en-US" altLang="zh-CN" sz="2000" dirty="0">
                <a:latin typeface="Times New Roman" charset="0"/>
                <a:ea typeface="Times New Roman" charset="0"/>
                <a:cs typeface="Times New Roman" charset="0"/>
              </a:rPr>
              <a:t>LSTM</a:t>
            </a:r>
            <a:r>
              <a:rPr lang="zh-CN" altLang="en-US" sz="2000" dirty="0">
                <a:latin typeface="SimSun" charset="-122"/>
                <a:ea typeface="SimSun" charset="-122"/>
                <a:cs typeface="SimSun" charset="-122"/>
              </a:rPr>
              <a:t>的重复模块中有</a:t>
            </a:r>
            <a:r>
              <a:rPr lang="en-US" altLang="zh-CN" sz="2000" dirty="0">
                <a:latin typeface="SimSun" charset="-122"/>
                <a:ea typeface="SimSun" charset="-122"/>
                <a:cs typeface="SimSun" charset="-122"/>
              </a:rPr>
              <a:t>4</a:t>
            </a:r>
            <a:r>
              <a:rPr lang="zh-CN" altLang="en-US" sz="2000" dirty="0">
                <a:latin typeface="SimSun" charset="-122"/>
                <a:ea typeface="SimSun" charset="-122"/>
                <a:cs typeface="SimSun" charset="-122"/>
              </a:rPr>
              <a:t>个神经网络层</a:t>
            </a:r>
            <a:r>
              <a:rPr lang="zh-CN" altLang="en-US" sz="2000" dirty="0" smtClean="0">
                <a:latin typeface="SimSun" charset="-122"/>
                <a:ea typeface="SimSun" charset="-122"/>
                <a:cs typeface="SimSun" charset="-122"/>
              </a:rPr>
              <a:t>，</a:t>
            </a:r>
            <a:endParaRPr lang="en-US" altLang="zh-CN" sz="2000" dirty="0" smtClean="0">
              <a:latin typeface="SimSun" charset="-122"/>
              <a:ea typeface="SimSun" charset="-122"/>
              <a:cs typeface="SimSun" charset="-122"/>
            </a:endParaRPr>
          </a:p>
          <a:p>
            <a:r>
              <a:rPr lang="zh-CN" altLang="en-US" sz="2000" dirty="0" smtClean="0">
                <a:latin typeface="SimSun" charset="-122"/>
                <a:ea typeface="SimSun" charset="-122"/>
                <a:cs typeface="SimSun" charset="-122"/>
              </a:rPr>
              <a:t>并且</a:t>
            </a:r>
            <a:r>
              <a:rPr lang="zh-CN" altLang="en-US" sz="2000" dirty="0">
                <a:latin typeface="SimSun" charset="-122"/>
                <a:ea typeface="SimSun" charset="-122"/>
                <a:cs typeface="SimSun" charset="-122"/>
              </a:rPr>
              <a:t>他们之间的交互非常特别。</a:t>
            </a:r>
            <a:endParaRPr kumimoji="1" lang="zh-CN" altLang="en-US" sz="2000" dirty="0">
              <a:latin typeface="SimSun" charset="-122"/>
              <a:ea typeface="SimSun" charset="-122"/>
              <a:cs typeface="SimSun" charset="-122"/>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4980" y="2544993"/>
            <a:ext cx="8085221" cy="3037841"/>
          </a:xfrm>
          <a:prstGeom prst="rect">
            <a:avLst/>
          </a:prstGeom>
        </p:spPr>
      </p:pic>
      <p:sp>
        <p:nvSpPr>
          <p:cNvPr id="6" name="矩形 5"/>
          <p:cNvSpPr/>
          <p:nvPr/>
        </p:nvSpPr>
        <p:spPr>
          <a:xfrm>
            <a:off x="3320439" y="465800"/>
            <a:ext cx="3946914"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核心思想</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16523911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4211" y="1760920"/>
            <a:ext cx="9080500" cy="1691841"/>
          </a:xfrm>
          <a:prstGeom prst="rect">
            <a:avLst/>
          </a:prstGeom>
        </p:spPr>
      </p:pic>
      <p:sp>
        <p:nvSpPr>
          <p:cNvPr id="5" name="文本框 4"/>
          <p:cNvSpPr txBox="1"/>
          <p:nvPr/>
        </p:nvSpPr>
        <p:spPr>
          <a:xfrm>
            <a:off x="1627657" y="3978441"/>
            <a:ext cx="9057054" cy="923330"/>
          </a:xfrm>
          <a:prstGeom prst="rect">
            <a:avLst/>
          </a:prstGeom>
          <a:noFill/>
        </p:spPr>
        <p:txBody>
          <a:bodyPr wrap="square" rtlCol="0">
            <a:spAutoFit/>
          </a:bodyPr>
          <a:lstStyle/>
          <a:p>
            <a:r>
              <a:rPr lang="zh-CN" altLang="en-US" dirty="0" smtClean="0">
                <a:latin typeface="SimSun" charset="-122"/>
                <a:ea typeface="SimSun" charset="-122"/>
                <a:cs typeface="SimSun" charset="-122"/>
              </a:rPr>
              <a:t>    在</a:t>
            </a:r>
            <a:r>
              <a:rPr lang="zh-CN" altLang="en-US" dirty="0">
                <a:latin typeface="SimSun" charset="-122"/>
                <a:ea typeface="SimSun" charset="-122"/>
                <a:cs typeface="SimSun" charset="-122"/>
              </a:rPr>
              <a:t>上图中，每条线表示向量的传递，从一个结点的输出传递到另外结点的输入。粉红圆表示向量的元素级操作</a:t>
            </a:r>
            <a:r>
              <a:rPr lang="zh-CN" altLang="en-US" dirty="0" smtClean="0">
                <a:latin typeface="SimSun" charset="-122"/>
                <a:ea typeface="SimSun" charset="-122"/>
                <a:cs typeface="SimSun" charset="-122"/>
              </a:rPr>
              <a:t>，比如</a:t>
            </a:r>
            <a:r>
              <a:rPr lang="zh-CN" altLang="en-US" dirty="0">
                <a:latin typeface="SimSun" charset="-122"/>
                <a:ea typeface="SimSun" charset="-122"/>
                <a:cs typeface="SimSun" charset="-122"/>
              </a:rPr>
              <a:t>相加或者相乘。黄色方框表示神经网络的层。线合并表示向量的连接，线分叉表示向量复制。</a:t>
            </a:r>
            <a:endParaRPr kumimoji="1" lang="zh-CN" altLang="en-US" dirty="0">
              <a:latin typeface="SimSun" charset="-122"/>
              <a:ea typeface="SimSun" charset="-122"/>
              <a:cs typeface="SimSun" charset="-122"/>
            </a:endParaRPr>
          </a:p>
        </p:txBody>
      </p:sp>
      <p:sp>
        <p:nvSpPr>
          <p:cNvPr id="6" name="矩形 5"/>
          <p:cNvSpPr/>
          <p:nvPr/>
        </p:nvSpPr>
        <p:spPr>
          <a:xfrm>
            <a:off x="3320439" y="465800"/>
            <a:ext cx="3946914"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核心思想</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7547284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082841" y="1671999"/>
            <a:ext cx="10122568" cy="1292662"/>
          </a:xfrm>
          <a:prstGeom prst="rect">
            <a:avLst/>
          </a:prstGeom>
        </p:spPr>
        <p:txBody>
          <a:bodyPr wrap="square">
            <a:spAutoFit/>
          </a:bodyPr>
          <a:lstStyle/>
          <a:p>
            <a:r>
              <a:rPr lang="zh-CN" altLang="en-US" sz="2000" dirty="0" smtClean="0">
                <a:latin typeface="Times New Roman" charset="0"/>
                <a:ea typeface="Times New Roman" charset="0"/>
                <a:cs typeface="Times New Roman" charset="0"/>
              </a:rPr>
              <a:t>         </a:t>
            </a:r>
            <a:r>
              <a:rPr lang="en-US" altLang="zh-CN" sz="2000" dirty="0" smtClean="0">
                <a:latin typeface="Times New Roman" charset="0"/>
                <a:ea typeface="Times New Roman" charset="0"/>
                <a:cs typeface="Times New Roman" charset="0"/>
              </a:rPr>
              <a:t>LSTM</a:t>
            </a:r>
            <a:r>
              <a:rPr lang="zh-CN" altLang="en-US" sz="2000" dirty="0">
                <a:latin typeface="SimSun" charset="-122"/>
                <a:ea typeface="SimSun" charset="-122"/>
                <a:cs typeface="SimSun" charset="-122"/>
              </a:rPr>
              <a:t>的关键是元胞状态</a:t>
            </a:r>
            <a:r>
              <a:rPr lang="en-US" altLang="zh-CN" sz="2000" dirty="0">
                <a:latin typeface="Times New Roman" charset="0"/>
                <a:ea typeface="Times New Roman" charset="0"/>
                <a:cs typeface="Times New Roman" charset="0"/>
              </a:rPr>
              <a:t>(Cell State)</a:t>
            </a:r>
            <a:r>
              <a:rPr lang="zh-CN" altLang="en-US" sz="2000" dirty="0">
                <a:latin typeface="Times New Roman" charset="0"/>
                <a:ea typeface="Times New Roman" charset="0"/>
                <a:cs typeface="Times New Roman" charset="0"/>
              </a:rPr>
              <a:t>，</a:t>
            </a:r>
            <a:r>
              <a:rPr lang="zh-CN" altLang="en-US" sz="2000" dirty="0">
                <a:latin typeface="SimSun" charset="-122"/>
                <a:ea typeface="SimSun" charset="-122"/>
                <a:cs typeface="SimSun" charset="-122"/>
              </a:rPr>
              <a:t>下图中横穿整个元胞顶部的水平线</a:t>
            </a:r>
            <a:r>
              <a:rPr lang="zh-CN" altLang="en-US" sz="2000" dirty="0" smtClean="0">
                <a:latin typeface="SimSun" charset="-122"/>
                <a:ea typeface="SimSun" charset="-122"/>
                <a:cs typeface="SimSun" charset="-122"/>
              </a:rPr>
              <a:t>。元胞</a:t>
            </a:r>
            <a:r>
              <a:rPr lang="zh-CN" altLang="en-US" sz="2000" dirty="0">
                <a:latin typeface="SimSun" charset="-122"/>
                <a:ea typeface="SimSun" charset="-122"/>
                <a:cs typeface="SimSun" charset="-122"/>
              </a:rPr>
              <a:t>状态有点像是传送带，它直接穿过整个链，同时只有一些较小的线性交互。上面承载的信息可以很容易地流过而不改变。</a:t>
            </a:r>
          </a:p>
          <a:p>
            <a:endParaRPr lang="zh-CN" altLang="en-US" b="1" i="0" dirty="0">
              <a:solidFill>
                <a:srgbClr val="222222"/>
              </a:solidFill>
              <a:effectLst/>
              <a:latin typeface="PT Sans" charset="-52"/>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2841" y="3129001"/>
            <a:ext cx="8021053" cy="2477478"/>
          </a:xfrm>
          <a:prstGeom prst="rect">
            <a:avLst/>
          </a:prstGeom>
        </p:spPr>
      </p:pic>
      <p:sp>
        <p:nvSpPr>
          <p:cNvPr id="7" name="矩形 6"/>
          <p:cNvSpPr/>
          <p:nvPr/>
        </p:nvSpPr>
        <p:spPr>
          <a:xfrm>
            <a:off x="3320439" y="465800"/>
            <a:ext cx="3946914"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核心思想</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19310250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19199" y="1380017"/>
            <a:ext cx="9432759" cy="1015663"/>
          </a:xfrm>
          <a:prstGeom prst="rect">
            <a:avLst/>
          </a:prstGeom>
        </p:spPr>
        <p:txBody>
          <a:bodyPr wrap="square">
            <a:spAutoFit/>
          </a:bodyPr>
          <a:lstStyle/>
          <a:p>
            <a:r>
              <a:rPr lang="zh-CN" altLang="en-US" sz="2000" smtClean="0">
                <a:latin typeface="Times New Roman" charset="0"/>
                <a:ea typeface="Times New Roman" charset="0"/>
                <a:cs typeface="Times New Roman" charset="0"/>
              </a:rPr>
              <a:t>        </a:t>
            </a:r>
            <a:r>
              <a:rPr lang="en-US" altLang="zh-CN" sz="2000" dirty="0" smtClean="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有能力对元胞状态添加或者删除信息，这种能力通过一种叫门的结构来控制</a:t>
            </a:r>
            <a:r>
              <a:rPr lang="zh-CN" altLang="en-US" sz="2000" dirty="0" smtClean="0">
                <a:latin typeface="Times New Roman" charset="0"/>
                <a:ea typeface="Times New Roman" charset="0"/>
                <a:cs typeface="Times New Roman" charset="0"/>
              </a:rPr>
              <a:t>。门</a:t>
            </a:r>
            <a:r>
              <a:rPr lang="zh-CN" altLang="en-US" sz="2000" dirty="0">
                <a:latin typeface="Times New Roman" charset="0"/>
                <a:ea typeface="Times New Roman" charset="0"/>
                <a:cs typeface="Times New Roman" charset="0"/>
              </a:rPr>
              <a:t>是一种选择性让信息通过的方法。它们由一个</a:t>
            </a:r>
            <a:r>
              <a:rPr lang="en-US" altLang="zh-CN" sz="2000" dirty="0">
                <a:latin typeface="Times New Roman" charset="0"/>
                <a:ea typeface="Times New Roman" charset="0"/>
                <a:cs typeface="Times New Roman" charset="0"/>
              </a:rPr>
              <a:t>Sigmoid</a:t>
            </a:r>
            <a:r>
              <a:rPr lang="zh-CN" altLang="en-US" sz="2000" dirty="0">
                <a:latin typeface="Times New Roman" charset="0"/>
                <a:ea typeface="Times New Roman" charset="0"/>
                <a:cs typeface="Times New Roman" charset="0"/>
              </a:rPr>
              <a:t>神经网络层和一个元素级相乘操作组成。</a:t>
            </a: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1186" y="2431684"/>
            <a:ext cx="1979194" cy="2419015"/>
          </a:xfrm>
          <a:prstGeom prst="rect">
            <a:avLst/>
          </a:prstGeom>
        </p:spPr>
      </p:pic>
      <p:sp>
        <p:nvSpPr>
          <p:cNvPr id="6" name="文本框 5"/>
          <p:cNvSpPr txBox="1"/>
          <p:nvPr/>
        </p:nvSpPr>
        <p:spPr>
          <a:xfrm>
            <a:off x="1253790" y="4886703"/>
            <a:ext cx="9363576" cy="1015663"/>
          </a:xfrm>
          <a:prstGeom prst="rect">
            <a:avLst/>
          </a:prstGeom>
          <a:noFill/>
        </p:spPr>
        <p:txBody>
          <a:bodyPr wrap="square" rtlCol="0">
            <a:spAutoFit/>
          </a:bodyPr>
          <a:lstStyle/>
          <a:p>
            <a:r>
              <a:rPr lang="zh-CN" altLang="en-US" sz="2000" dirty="0" smtClean="0">
                <a:latin typeface="Times New Roman" charset="0"/>
                <a:ea typeface="Times New Roman" charset="0"/>
                <a:cs typeface="Times New Roman" charset="0"/>
              </a:rPr>
              <a:t>       </a:t>
            </a:r>
            <a:r>
              <a:rPr lang="en-US" altLang="zh-CN" sz="2000" dirty="0" smtClean="0">
                <a:latin typeface="Times New Roman" charset="0"/>
                <a:ea typeface="Times New Roman" charset="0"/>
                <a:cs typeface="Times New Roman" charset="0"/>
              </a:rPr>
              <a:t>Sigmoid</a:t>
            </a:r>
            <a:r>
              <a:rPr lang="zh-CN" altLang="en-US" sz="2000" dirty="0">
                <a:latin typeface="Times New Roman" charset="0"/>
                <a:ea typeface="Times New Roman" charset="0"/>
                <a:cs typeface="Times New Roman" charset="0"/>
              </a:rPr>
              <a:t>层输出</a:t>
            </a:r>
            <a:r>
              <a:rPr lang="en-US" altLang="zh-CN" sz="2000" dirty="0">
                <a:latin typeface="Times New Roman" charset="0"/>
                <a:ea typeface="Times New Roman" charset="0"/>
                <a:cs typeface="Times New Roman" charset="0"/>
              </a:rPr>
              <a:t>0~1</a:t>
            </a:r>
            <a:r>
              <a:rPr lang="zh-CN" altLang="en-US" sz="2000" dirty="0">
                <a:latin typeface="Times New Roman" charset="0"/>
                <a:ea typeface="Times New Roman" charset="0"/>
                <a:cs typeface="Times New Roman" charset="0"/>
              </a:rPr>
              <a:t>之间的值，每个值表示对应的部分信息是否应该通过。</a:t>
            </a:r>
            <a:r>
              <a:rPr lang="en-US" altLang="zh-CN" sz="2000" dirty="0">
                <a:latin typeface="Times New Roman" charset="0"/>
                <a:ea typeface="Times New Roman" charset="0"/>
                <a:cs typeface="Times New Roman" charset="0"/>
              </a:rPr>
              <a:t>0</a:t>
            </a:r>
            <a:r>
              <a:rPr lang="zh-CN" altLang="en-US" sz="2000" dirty="0">
                <a:latin typeface="Times New Roman" charset="0"/>
                <a:ea typeface="Times New Roman" charset="0"/>
                <a:cs typeface="Times New Roman" charset="0"/>
              </a:rPr>
              <a:t>值表示不允许信息通过，</a:t>
            </a:r>
            <a:r>
              <a:rPr lang="en-US" altLang="zh-CN" sz="2000" dirty="0">
                <a:latin typeface="Times New Roman" charset="0"/>
                <a:ea typeface="Times New Roman" charset="0"/>
                <a:cs typeface="Times New Roman" charset="0"/>
              </a:rPr>
              <a:t>1</a:t>
            </a:r>
            <a:r>
              <a:rPr lang="zh-CN" altLang="en-US" sz="2000" dirty="0">
                <a:latin typeface="Times New Roman" charset="0"/>
                <a:ea typeface="Times New Roman" charset="0"/>
                <a:cs typeface="Times New Roman" charset="0"/>
              </a:rPr>
              <a:t>值表示让所有信息通过。一个</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有</a:t>
            </a:r>
            <a:r>
              <a:rPr lang="en-US" altLang="zh-CN" sz="2000" dirty="0">
                <a:latin typeface="Times New Roman" charset="0"/>
                <a:ea typeface="Times New Roman" charset="0"/>
                <a:cs typeface="Times New Roman" charset="0"/>
              </a:rPr>
              <a:t>3</a:t>
            </a:r>
            <a:r>
              <a:rPr lang="zh-CN" altLang="en-US" sz="2000" dirty="0">
                <a:latin typeface="Times New Roman" charset="0"/>
                <a:ea typeface="Times New Roman" charset="0"/>
                <a:cs typeface="Times New Roman" charset="0"/>
              </a:rPr>
              <a:t>个这种门，来保护和控制元胞状态。</a:t>
            </a:r>
          </a:p>
        </p:txBody>
      </p:sp>
      <p:sp>
        <p:nvSpPr>
          <p:cNvPr id="7" name="矩形 6"/>
          <p:cNvSpPr/>
          <p:nvPr/>
        </p:nvSpPr>
        <p:spPr>
          <a:xfrm>
            <a:off x="3325451" y="359886"/>
            <a:ext cx="3946914"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核心思想</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10637388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614211" y="728856"/>
            <a:ext cx="39469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分步详解</a:t>
            </a:r>
            <a:endParaRPr lang="zh-CN" altLang="en-US" sz="4400" b="0" i="0" dirty="0">
              <a:solidFill>
                <a:srgbClr val="000000"/>
              </a:solidFill>
              <a:effectLst/>
              <a:latin typeface="SimSun" charset="-122"/>
              <a:ea typeface="SimSun" charset="-122"/>
              <a:cs typeface="SimSun" charset="-122"/>
            </a:endParaRPr>
          </a:p>
        </p:txBody>
      </p:sp>
      <mc:AlternateContent xmlns:mc="http://schemas.openxmlformats.org/markup-compatibility/2006" xmlns:a14="http://schemas.microsoft.com/office/drawing/2010/main">
        <mc:Choice Requires="a14">
          <p:sp>
            <p:nvSpPr>
              <p:cNvPr id="6" name="矩形 5"/>
              <p:cNvSpPr/>
              <p:nvPr/>
            </p:nvSpPr>
            <p:spPr>
              <a:xfrm>
                <a:off x="1363579" y="1639035"/>
                <a:ext cx="9994232" cy="1938992"/>
              </a:xfrm>
              <a:prstGeom prst="rect">
                <a:avLst/>
              </a:prstGeom>
            </p:spPr>
            <p:txBody>
              <a:bodyPr wrap="square">
                <a:spAutoFit/>
              </a:bodyPr>
              <a:lstStyle/>
              <a:p>
                <a:r>
                  <a:rPr lang="zh-CN" altLang="en-US" dirty="0" smtClean="0">
                    <a:solidFill>
                      <a:srgbClr val="333333"/>
                    </a:solidFill>
                    <a:latin typeface="Times New Roman" charset="0"/>
                    <a:ea typeface="Times New Roman" charset="0"/>
                    <a:cs typeface="Times New Roman" charset="0"/>
                  </a:rPr>
                  <a:t>          </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的第一步是决定我们将要从元胞状态中扔掉哪些信息。该决定由一个叫做“遗忘门</a:t>
                </a:r>
                <a:r>
                  <a:rPr lang="en-US" altLang="zh-CN" sz="2000" dirty="0">
                    <a:latin typeface="Times New Roman" charset="0"/>
                    <a:ea typeface="Times New Roman" charset="0"/>
                    <a:cs typeface="Times New Roman" charset="0"/>
                  </a:rPr>
                  <a:t>(Forget Gate)”</a:t>
                </a:r>
                <a:r>
                  <a:rPr lang="zh-CN" altLang="en-US" sz="2000" dirty="0">
                    <a:latin typeface="Times New Roman" charset="0"/>
                    <a:ea typeface="Times New Roman" charset="0"/>
                    <a:cs typeface="Times New Roman" charset="0"/>
                  </a:rPr>
                  <a:t>的</a:t>
                </a:r>
                <a:r>
                  <a:rPr lang="en-US" altLang="zh-CN" sz="2000" dirty="0">
                    <a:latin typeface="Times New Roman" charset="0"/>
                    <a:ea typeface="Times New Roman" charset="0"/>
                    <a:cs typeface="Times New Roman" charset="0"/>
                  </a:rPr>
                  <a:t>Sigmoid</a:t>
                </a:r>
                <a:r>
                  <a:rPr lang="zh-CN" altLang="en-US" sz="2000" dirty="0">
                    <a:latin typeface="Times New Roman" charset="0"/>
                    <a:ea typeface="Times New Roman" charset="0"/>
                    <a:cs typeface="Times New Roman" charset="0"/>
                  </a:rPr>
                  <a:t>层控制。遗忘门观察</a:t>
                </a:r>
                <a14:m>
                  <m:oMath xmlns:m="http://schemas.openxmlformats.org/officeDocument/2006/math">
                    <m:sSub>
                      <m:sSubPr>
                        <m:ctrlPr>
                          <a:rPr lang="en-US" altLang="zh-CN" sz="2000" i="1">
                            <a:latin typeface="Cambria Math" charset="0"/>
                            <a:ea typeface="Times New Roman" charset="0"/>
                            <a:cs typeface="Times New Roman" charset="0"/>
                          </a:rPr>
                        </m:ctrlPr>
                      </m:sSubPr>
                      <m:e>
                        <m:r>
                          <a:rPr lang="en-US" altLang="zh-CN" sz="2000">
                            <a:latin typeface="Cambria Math" charset="0"/>
                            <a:ea typeface="Times New Roman" charset="0"/>
                            <a:cs typeface="Times New Roman" charset="0"/>
                          </a:rPr>
                          <m:t>h</m:t>
                        </m:r>
                      </m:e>
                      <m:sub>
                        <m:r>
                          <a:rPr lang="en-US" altLang="zh-CN" sz="2000">
                            <a:latin typeface="Cambria Math" charset="0"/>
                            <a:ea typeface="Times New Roman" charset="0"/>
                            <a:cs typeface="Times New Roman" charset="0"/>
                          </a:rPr>
                          <m:t>𝑡</m:t>
                        </m:r>
                        <m:r>
                          <a:rPr lang="en-US" altLang="zh-CN" sz="2000">
                            <a:latin typeface="Cambria Math" charset="0"/>
                            <a:ea typeface="Times New Roman" charset="0"/>
                            <a:cs typeface="Times New Roman" charset="0"/>
                          </a:rPr>
                          <m:t>−1</m:t>
                        </m:r>
                      </m:sub>
                    </m:sSub>
                  </m:oMath>
                </a14:m>
                <a:r>
                  <a:rPr lang="zh-CN" altLang="en-US" sz="2000" dirty="0">
                    <a:latin typeface="Times New Roman" charset="0"/>
                    <a:ea typeface="Times New Roman" charset="0"/>
                    <a:cs typeface="Times New Roman" charset="0"/>
                  </a:rPr>
                  <a:t>和</a:t>
                </a:r>
                <a14:m>
                  <m:oMath xmlns:m="http://schemas.openxmlformats.org/officeDocument/2006/math">
                    <m:sSub>
                      <m:sSubPr>
                        <m:ctrlPr>
                          <a:rPr lang="en-US" altLang="zh-CN" sz="2000" i="1">
                            <a:latin typeface="Cambria Math" charset="0"/>
                            <a:ea typeface="Times New Roman" charset="0"/>
                            <a:cs typeface="Times New Roman" charset="0"/>
                          </a:rPr>
                        </m:ctrlPr>
                      </m:sSubPr>
                      <m:e>
                        <m:r>
                          <a:rPr lang="en-US" altLang="zh-CN" sz="2000">
                            <a:latin typeface="Cambria Math" charset="0"/>
                            <a:ea typeface="Times New Roman" charset="0"/>
                            <a:cs typeface="Times New Roman" charset="0"/>
                          </a:rPr>
                          <m:t>𝑥</m:t>
                        </m:r>
                      </m:e>
                      <m:sub>
                        <m:r>
                          <a:rPr lang="en-US" altLang="zh-CN" sz="2000">
                            <a:latin typeface="Cambria Math" charset="0"/>
                            <a:ea typeface="Times New Roman" charset="0"/>
                            <a:cs typeface="Times New Roman" charset="0"/>
                          </a:rPr>
                          <m:t>𝑡</m:t>
                        </m:r>
                      </m:sub>
                    </m:sSub>
                    <m:r>
                      <a:rPr lang="en-US" altLang="zh-CN" sz="2000">
                        <a:latin typeface="Cambria Math" charset="0"/>
                        <a:ea typeface="Times New Roman" charset="0"/>
                        <a:cs typeface="Times New Roman" charset="0"/>
                      </a:rPr>
                      <m:t> </m:t>
                    </m:r>
                  </m:oMath>
                </a14:m>
                <a:r>
                  <a:rPr lang="zh-CN" altLang="en-US" sz="2000" dirty="0">
                    <a:latin typeface="Times New Roman" charset="0"/>
                    <a:ea typeface="Times New Roman" charset="0"/>
                    <a:cs typeface="Times New Roman" charset="0"/>
                  </a:rPr>
                  <a:t>，对于元胞状态</a:t>
                </a:r>
                <a14:m>
                  <m:oMath xmlns:m="http://schemas.openxmlformats.org/officeDocument/2006/math">
                    <m:sSub>
                      <m:sSubPr>
                        <m:ctrlPr>
                          <a:rPr lang="en-US" altLang="zh-CN" sz="2000" i="1">
                            <a:latin typeface="Cambria Math" charset="0"/>
                            <a:ea typeface="Times New Roman" charset="0"/>
                            <a:cs typeface="Times New Roman" charset="0"/>
                          </a:rPr>
                        </m:ctrlPr>
                      </m:sSubPr>
                      <m:e>
                        <m:r>
                          <a:rPr lang="en-US" altLang="zh-CN" sz="2000">
                            <a:latin typeface="Cambria Math" charset="0"/>
                            <a:ea typeface="Times New Roman" charset="0"/>
                            <a:cs typeface="Times New Roman" charset="0"/>
                          </a:rPr>
                          <m:t>𝐶</m:t>
                        </m:r>
                      </m:e>
                      <m:sub>
                        <m:r>
                          <a:rPr lang="en-US" altLang="zh-CN" sz="2000">
                            <a:latin typeface="Cambria Math" charset="0"/>
                            <a:ea typeface="Times New Roman" charset="0"/>
                            <a:cs typeface="Times New Roman" charset="0"/>
                          </a:rPr>
                          <m:t>𝑡</m:t>
                        </m:r>
                        <m:r>
                          <a:rPr lang="en-US" altLang="zh-CN" sz="2000">
                            <a:latin typeface="Cambria Math" charset="0"/>
                            <a:ea typeface="Times New Roman" charset="0"/>
                            <a:cs typeface="Times New Roman" charset="0"/>
                          </a:rPr>
                          <m:t>−1</m:t>
                        </m:r>
                      </m:sub>
                    </m:sSub>
                  </m:oMath>
                </a14:m>
                <a:r>
                  <a:rPr lang="zh-CN" altLang="en-US" sz="2000" dirty="0">
                    <a:latin typeface="Times New Roman" charset="0"/>
                    <a:ea typeface="Times New Roman" charset="0"/>
                    <a:cs typeface="Times New Roman" charset="0"/>
                  </a:rPr>
                  <a:t>中的每一个元素，输出一个</a:t>
                </a:r>
                <a:r>
                  <a:rPr lang="en-US" altLang="zh-CN" sz="2000" dirty="0">
                    <a:latin typeface="Times New Roman" charset="0"/>
                    <a:ea typeface="Times New Roman" charset="0"/>
                    <a:cs typeface="Times New Roman" charset="0"/>
                  </a:rPr>
                  <a:t>0~1</a:t>
                </a:r>
                <a:r>
                  <a:rPr lang="zh-CN" altLang="en-US" sz="2000" dirty="0">
                    <a:latin typeface="Times New Roman" charset="0"/>
                    <a:ea typeface="Times New Roman" charset="0"/>
                    <a:cs typeface="Times New Roman" charset="0"/>
                  </a:rPr>
                  <a:t>之间的数。</a:t>
                </a:r>
                <a:r>
                  <a:rPr lang="en-US" altLang="zh-CN" sz="2000" dirty="0">
                    <a:latin typeface="Times New Roman" charset="0"/>
                    <a:ea typeface="Times New Roman" charset="0"/>
                    <a:cs typeface="Times New Roman" charset="0"/>
                  </a:rPr>
                  <a:t>1</a:t>
                </a:r>
                <a:r>
                  <a:rPr lang="zh-CN" altLang="en-US" sz="2000" dirty="0">
                    <a:latin typeface="Times New Roman" charset="0"/>
                    <a:ea typeface="Times New Roman" charset="0"/>
                    <a:cs typeface="Times New Roman" charset="0"/>
                  </a:rPr>
                  <a:t>表示“完全保留该信息”，</a:t>
                </a:r>
                <a:r>
                  <a:rPr lang="en-US" altLang="zh-CN" sz="2000" dirty="0">
                    <a:latin typeface="Times New Roman" charset="0"/>
                    <a:ea typeface="Times New Roman" charset="0"/>
                    <a:cs typeface="Times New Roman" charset="0"/>
                  </a:rPr>
                  <a:t>0</a:t>
                </a:r>
                <a:r>
                  <a:rPr lang="zh-CN" altLang="en-US" sz="2000" dirty="0">
                    <a:latin typeface="Times New Roman" charset="0"/>
                    <a:ea typeface="Times New Roman" charset="0"/>
                    <a:cs typeface="Times New Roman" charset="0"/>
                  </a:rPr>
                  <a:t>表示“完全丢弃该信息”。回到之前的预测下一个单词的例子。在这样的一个问题中，元胞状态可能包含当前主语的性别信息，以用来选择正确的物主代词。当我们遇到一个新的主语时，我们就需要把旧的性别信息遗忘掉。</a:t>
                </a:r>
              </a:p>
            </p:txBody>
          </p:sp>
        </mc:Choice>
        <mc:Fallback xmlns="">
          <p:sp>
            <p:nvSpPr>
              <p:cNvPr id="6" name="矩形 5"/>
              <p:cNvSpPr>
                <a:spLocks noRot="1" noChangeAspect="1" noMove="1" noResize="1" noEditPoints="1" noAdjustHandles="1" noChangeArrowheads="1" noChangeShapeType="1" noTextEdit="1"/>
              </p:cNvSpPr>
              <p:nvPr/>
            </p:nvSpPr>
            <p:spPr>
              <a:xfrm>
                <a:off x="1363579" y="1639035"/>
                <a:ext cx="9994232" cy="1938992"/>
              </a:xfrm>
              <a:prstGeom prst="rect">
                <a:avLst/>
              </a:prstGeom>
              <a:blipFill rotWithShape="0">
                <a:blip r:embed="rId2"/>
                <a:stretch>
                  <a:fillRect l="-671" t="-4088" r="-122" b="-4088"/>
                </a:stretch>
              </a:blipFill>
            </p:spPr>
            <p:txBody>
              <a:bodyPr/>
              <a:lstStyle/>
              <a:p>
                <a:r>
                  <a:rPr lang="zh-CN" altLang="en-US">
                    <a:noFill/>
                  </a:rPr>
                  <a:t> </a:t>
                </a:r>
              </a:p>
            </p:txBody>
          </p:sp>
        </mc:Fallback>
      </mc:AlternateContent>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5263" y="3534099"/>
            <a:ext cx="8149389" cy="2517117"/>
          </a:xfrm>
          <a:prstGeom prst="rect">
            <a:avLst/>
          </a:prstGeom>
        </p:spPr>
      </p:pic>
    </p:spTree>
    <p:extLst>
      <p:ext uri="{BB962C8B-B14F-4D97-AF65-F5344CB8AC3E}">
        <p14:creationId xmlns:p14="http://schemas.microsoft.com/office/powerpoint/2010/main" val="18820207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614211" y="728856"/>
            <a:ext cx="39469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分步详解</a:t>
            </a:r>
            <a:endParaRPr lang="zh-CN" altLang="en-US" sz="4400" b="0" i="0" dirty="0">
              <a:solidFill>
                <a:srgbClr val="000000"/>
              </a:solidFill>
              <a:effectLst/>
              <a:latin typeface="SimSun" charset="-122"/>
              <a:ea typeface="SimSun" charset="-122"/>
              <a:cs typeface="SimSun" charset="-122"/>
            </a:endParaRPr>
          </a:p>
        </p:txBody>
      </p:sp>
      <mc:AlternateContent xmlns:mc="http://schemas.openxmlformats.org/markup-compatibility/2006" xmlns:a14="http://schemas.microsoft.com/office/drawing/2010/main">
        <mc:Choice Requires="a14">
          <p:sp>
            <p:nvSpPr>
              <p:cNvPr id="6" name="矩形 5"/>
              <p:cNvSpPr/>
              <p:nvPr/>
            </p:nvSpPr>
            <p:spPr>
              <a:xfrm>
                <a:off x="775035" y="1705878"/>
                <a:ext cx="10518607" cy="1640962"/>
              </a:xfrm>
              <a:prstGeom prst="rect">
                <a:avLst/>
              </a:prstGeom>
            </p:spPr>
            <p:txBody>
              <a:bodyPr wrap="square">
                <a:spAutoFit/>
              </a:bodyPr>
              <a:lstStyle/>
              <a:p>
                <a:r>
                  <a:rPr lang="zh-CN" altLang="en-US" sz="2000" dirty="0" smtClean="0">
                    <a:latin typeface="Times New Roman" charset="0"/>
                    <a:ea typeface="Times New Roman" charset="0"/>
                    <a:cs typeface="Times New Roman" charset="0"/>
                  </a:rPr>
                  <a:t>       下一步是决定我们将会把哪些新信息存储到元胞状态中。这步分为两部分。首先，有一个叫做“输入门</a:t>
                </a:r>
                <a:r>
                  <a:rPr lang="en-US" altLang="zh-CN" sz="2000" dirty="0">
                    <a:latin typeface="Times New Roman" charset="0"/>
                    <a:ea typeface="Times New Roman" charset="0"/>
                    <a:cs typeface="Times New Roman" charset="0"/>
                  </a:rPr>
                  <a:t>(Input Gate)”</a:t>
                </a:r>
                <a:r>
                  <a:rPr lang="zh-CN" altLang="en-US" sz="2000" dirty="0">
                    <a:latin typeface="Times New Roman" charset="0"/>
                    <a:ea typeface="Times New Roman" charset="0"/>
                    <a:cs typeface="Times New Roman" charset="0"/>
                  </a:rPr>
                  <a:t>的</a:t>
                </a:r>
                <a:r>
                  <a:rPr lang="en-US" altLang="zh-CN" sz="2000" dirty="0">
                    <a:latin typeface="Times New Roman" charset="0"/>
                    <a:ea typeface="Times New Roman" charset="0"/>
                    <a:cs typeface="Times New Roman" charset="0"/>
                  </a:rPr>
                  <a:t>Sigmoid</a:t>
                </a:r>
                <a:r>
                  <a:rPr lang="zh-CN" altLang="en-US" sz="2000" dirty="0">
                    <a:latin typeface="Times New Roman" charset="0"/>
                    <a:ea typeface="Times New Roman" charset="0"/>
                    <a:cs typeface="Times New Roman" charset="0"/>
                  </a:rPr>
                  <a:t>层决定我们要更新哪些信息。接下来，一个</a:t>
                </a:r>
                <a:r>
                  <a:rPr lang="en-US" altLang="zh-CN" sz="2000" dirty="0" err="1">
                    <a:latin typeface="Times New Roman" charset="0"/>
                    <a:ea typeface="Times New Roman" charset="0"/>
                    <a:cs typeface="Times New Roman" charset="0"/>
                  </a:rPr>
                  <a:t>tanh</a:t>
                </a:r>
                <a:r>
                  <a:rPr lang="zh-CN" altLang="en-US" sz="2000" dirty="0">
                    <a:latin typeface="Times New Roman" charset="0"/>
                    <a:ea typeface="Times New Roman" charset="0"/>
                    <a:cs typeface="Times New Roman" charset="0"/>
                  </a:rPr>
                  <a:t>层创造了一个新的</a:t>
                </a:r>
                <a:r>
                  <a:rPr lang="zh-CN" altLang="en-US" sz="2000" dirty="0" smtClean="0">
                    <a:latin typeface="Times New Roman" charset="0"/>
                    <a:ea typeface="Times New Roman" charset="0"/>
                    <a:cs typeface="Times New Roman" charset="0"/>
                  </a:rPr>
                  <a:t>候选值</a:t>
                </a:r>
                <a14:m>
                  <m:oMath xmlns:m="http://schemas.openxmlformats.org/officeDocument/2006/math">
                    <m:acc>
                      <m:accPr>
                        <m:chr m:val="̃"/>
                        <m:ctrlPr>
                          <a:rPr lang="zh-CN" altLang="en-US" sz="2000" i="1" smtClean="0">
                            <a:latin typeface="Cambria Math" charset="0"/>
                            <a:ea typeface="Times New Roman" charset="0"/>
                            <a:cs typeface="Times New Roman" charset="0"/>
                          </a:rPr>
                        </m:ctrlPr>
                      </m:accPr>
                      <m:e>
                        <m:sSub>
                          <m:sSubPr>
                            <m:ctrlPr>
                              <a:rPr lang="en-US" altLang="zh-CN" sz="2000" i="1" smtClean="0">
                                <a:latin typeface="Cambria Math" charset="0"/>
                                <a:ea typeface="Times New Roman" charset="0"/>
                                <a:cs typeface="Times New Roman" charset="0"/>
                              </a:rPr>
                            </m:ctrlPr>
                          </m:sSubPr>
                          <m:e>
                            <m:r>
                              <a:rPr lang="en-US" altLang="zh-CN" sz="2000" b="0" i="1" smtClean="0">
                                <a:latin typeface="Cambria Math" charset="0"/>
                                <a:ea typeface="Times New Roman" charset="0"/>
                                <a:cs typeface="Times New Roman" charset="0"/>
                              </a:rPr>
                              <m:t>𝐶</m:t>
                            </m:r>
                          </m:e>
                          <m:sub>
                            <m:r>
                              <a:rPr lang="en-US" altLang="zh-CN" sz="2000" b="0" i="1" smtClean="0">
                                <a:latin typeface="Cambria Math" charset="0"/>
                                <a:ea typeface="Times New Roman" charset="0"/>
                                <a:cs typeface="Times New Roman" charset="0"/>
                              </a:rPr>
                              <m:t>𝑡</m:t>
                            </m:r>
                          </m:sub>
                        </m:sSub>
                      </m:e>
                    </m:acc>
                  </m:oMath>
                </a14:m>
                <a:r>
                  <a:rPr lang="zh-CN" altLang="en-US" sz="2000" dirty="0" smtClean="0">
                    <a:latin typeface="Times New Roman" charset="0"/>
                    <a:ea typeface="Times New Roman" charset="0"/>
                    <a:cs typeface="Times New Roman" charset="0"/>
                  </a:rPr>
                  <a:t>，</a:t>
                </a:r>
                <a:r>
                  <a:rPr lang="zh-CN" altLang="en-US" sz="2000" dirty="0">
                    <a:latin typeface="Times New Roman" charset="0"/>
                    <a:ea typeface="Times New Roman" charset="0"/>
                    <a:cs typeface="Times New Roman" charset="0"/>
                  </a:rPr>
                  <a:t>该值可能被加入到元胞状态中。在下一步中，我们将会把这两个值组合起来用于更新元胞状态</a:t>
                </a:r>
                <a:r>
                  <a:rPr lang="zh-CN" altLang="en-US" sz="2000" dirty="0" smtClean="0">
                    <a:latin typeface="Times New Roman" charset="0"/>
                    <a:ea typeface="Times New Roman" charset="0"/>
                    <a:cs typeface="Times New Roman" charset="0"/>
                  </a:rPr>
                  <a:t>。在</a:t>
                </a:r>
                <a:r>
                  <a:rPr lang="zh-CN" altLang="en-US" sz="2000" dirty="0">
                    <a:latin typeface="Times New Roman" charset="0"/>
                    <a:ea typeface="Times New Roman" charset="0"/>
                    <a:cs typeface="Times New Roman" charset="0"/>
                  </a:rPr>
                  <a:t>语言模型的例子中，我们可能想要把新主语的性别加到元胞状态中，来取代我们已经遗忘的旧值。</a:t>
                </a:r>
              </a:p>
            </p:txBody>
          </p:sp>
        </mc:Choice>
        <mc:Fallback xmlns="">
          <p:sp>
            <p:nvSpPr>
              <p:cNvPr id="6" name="矩形 5"/>
              <p:cNvSpPr>
                <a:spLocks noRot="1" noChangeAspect="1" noMove="1" noResize="1" noEditPoints="1" noAdjustHandles="1" noChangeArrowheads="1" noChangeShapeType="1" noTextEdit="1"/>
              </p:cNvSpPr>
              <p:nvPr/>
            </p:nvSpPr>
            <p:spPr>
              <a:xfrm>
                <a:off x="775035" y="1705878"/>
                <a:ext cx="10518607" cy="1640962"/>
              </a:xfrm>
              <a:prstGeom prst="rect">
                <a:avLst/>
              </a:prstGeom>
              <a:blipFill rotWithShape="0">
                <a:blip r:embed="rId2"/>
                <a:stretch>
                  <a:fillRect l="-579" t="-2974" b="-4833"/>
                </a:stretch>
              </a:blipFill>
            </p:spPr>
            <p:txBody>
              <a:bodyPr/>
              <a:lstStyle/>
              <a:p>
                <a:r>
                  <a:rPr lang="zh-CN" altLang="en-US">
                    <a:noFill/>
                  </a:rPr>
                  <a:t> </a:t>
                </a:r>
              </a:p>
            </p:txBody>
          </p:sp>
        </mc:Fallback>
      </mc:AlternateContent>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4635" y="3554421"/>
            <a:ext cx="8390021" cy="2591442"/>
          </a:xfrm>
          <a:prstGeom prst="rect">
            <a:avLst/>
          </a:prstGeom>
        </p:spPr>
      </p:pic>
    </p:spTree>
    <p:extLst>
      <p:ext uri="{BB962C8B-B14F-4D97-AF65-F5344CB8AC3E}">
        <p14:creationId xmlns:p14="http://schemas.microsoft.com/office/powerpoint/2010/main" val="1819795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57727" y="1755370"/>
            <a:ext cx="10996000" cy="1600438"/>
          </a:xfrm>
          <a:prstGeom prst="rect">
            <a:avLst/>
          </a:prstGeom>
          <a:noFill/>
        </p:spPr>
        <p:txBody>
          <a:bodyPr wrap="square" rtlCol="0">
            <a:spAutoFit/>
          </a:bodyPr>
          <a:lstStyle/>
          <a:p>
            <a:r>
              <a:rPr kumimoji="1" lang="zh-CN" altLang="en-US" sz="2000" dirty="0" smtClean="0">
                <a:latin typeface="SimSun" charset="-122"/>
                <a:ea typeface="SimSun" charset="-122"/>
                <a:cs typeface="SimSun" charset="-122"/>
              </a:rPr>
              <a:t>       </a:t>
            </a:r>
            <a:r>
              <a:rPr kumimoji="1" lang="zh-CN" altLang="en-US" sz="2000" dirty="0" smtClean="0">
                <a:latin typeface="Times New Roman" charset="0"/>
                <a:ea typeface="Times New Roman" charset="0"/>
                <a:cs typeface="Times New Roman" charset="0"/>
              </a:rPr>
              <a:t> </a:t>
            </a:r>
            <a:r>
              <a:rPr kumimoji="1" lang="en-US" altLang="zh-CN" sz="2000" dirty="0" smtClean="0">
                <a:latin typeface="Times New Roman" charset="0"/>
                <a:ea typeface="Times New Roman" charset="0"/>
                <a:cs typeface="Times New Roman" charset="0"/>
              </a:rPr>
              <a:t>LSTM</a:t>
            </a:r>
            <a:r>
              <a:rPr kumimoji="1" lang="zh-CN" altLang="en-US" sz="2000" dirty="0">
                <a:latin typeface="SimSun" charset="-122"/>
                <a:ea typeface="SimSun" charset="-122"/>
                <a:cs typeface="SimSun" charset="-122"/>
              </a:rPr>
              <a:t>：</a:t>
            </a:r>
            <a:r>
              <a:rPr kumimoji="1" lang="en-US" altLang="zh-CN" sz="2000" dirty="0">
                <a:latin typeface="SimSun" charset="-122"/>
                <a:ea typeface="SimSun" charset="-122"/>
                <a:cs typeface="SimSun" charset="-122"/>
              </a:rPr>
              <a:t>RNN</a:t>
            </a:r>
            <a:r>
              <a:rPr kumimoji="1" lang="zh-CN" altLang="en-US" sz="2000" dirty="0">
                <a:latin typeface="SimSun" charset="-122"/>
                <a:ea typeface="SimSun" charset="-122"/>
                <a:cs typeface="SimSun" charset="-122"/>
              </a:rPr>
              <a:t>在一系列的任务中都取得了令人惊叹的成就，比如语音识别，语言建模，翻译，图片标题等等。</a:t>
            </a:r>
            <a:r>
              <a:rPr kumimoji="1" lang="en-US" altLang="zh-CN" sz="2000" dirty="0">
                <a:latin typeface="Times New Roman" charset="0"/>
                <a:ea typeface="Times New Roman" charset="0"/>
                <a:cs typeface="Times New Roman" charset="0"/>
              </a:rPr>
              <a:t>LSTM(Long Short Term Memory)</a:t>
            </a:r>
            <a:r>
              <a:rPr kumimoji="1" lang="zh-CN" altLang="en-US" sz="2000" dirty="0">
                <a:latin typeface="SimSun" charset="-122"/>
                <a:ea typeface="SimSun" charset="-122"/>
                <a:cs typeface="SimSun" charset="-122"/>
              </a:rPr>
              <a:t>是一种特殊的循环神经网络，在许多任务中，</a:t>
            </a:r>
            <a:r>
              <a:rPr kumimoji="1" lang="en-US" altLang="zh-CN" sz="2000" dirty="0">
                <a:latin typeface="Times New Roman" charset="0"/>
                <a:ea typeface="Times New Roman" charset="0"/>
                <a:cs typeface="Times New Roman" charset="0"/>
              </a:rPr>
              <a:t>LSTM</a:t>
            </a:r>
            <a:r>
              <a:rPr kumimoji="1" lang="zh-CN" altLang="en-US" sz="2000" dirty="0">
                <a:latin typeface="SimSun" charset="-122"/>
                <a:ea typeface="SimSun" charset="-122"/>
                <a:cs typeface="SimSun" charset="-122"/>
              </a:rPr>
              <a:t>表现得比标准的</a:t>
            </a:r>
            <a:r>
              <a:rPr kumimoji="1" lang="en-US" altLang="zh-CN" sz="2000" dirty="0">
                <a:latin typeface="Times New Roman" charset="0"/>
                <a:ea typeface="Times New Roman" charset="0"/>
                <a:cs typeface="Times New Roman" charset="0"/>
              </a:rPr>
              <a:t>RNN</a:t>
            </a:r>
            <a:r>
              <a:rPr kumimoji="1" lang="zh-CN" altLang="en-US" sz="2000" dirty="0">
                <a:latin typeface="SimSun" charset="-122"/>
                <a:ea typeface="SimSun" charset="-122"/>
                <a:cs typeface="SimSun" charset="-122"/>
              </a:rPr>
              <a:t>要出色得多</a:t>
            </a:r>
            <a:r>
              <a:rPr kumimoji="1" lang="zh-CN" altLang="en-US" sz="2000" dirty="0" smtClean="0">
                <a:latin typeface="SimSun" charset="-122"/>
                <a:ea typeface="SimSun" charset="-122"/>
                <a:cs typeface="SimSun" charset="-122"/>
              </a:rPr>
              <a:t>。几乎</a:t>
            </a:r>
            <a:r>
              <a:rPr kumimoji="1" lang="zh-CN" altLang="en-US" sz="2000" dirty="0">
                <a:latin typeface="SimSun" charset="-122"/>
                <a:ea typeface="SimSun" charset="-122"/>
                <a:cs typeface="SimSun" charset="-122"/>
              </a:rPr>
              <a:t>所有基于</a:t>
            </a:r>
            <a:r>
              <a:rPr kumimoji="1" lang="en-US" altLang="zh-CN" sz="2000" dirty="0">
                <a:latin typeface="Times New Roman" charset="0"/>
                <a:ea typeface="Times New Roman" charset="0"/>
                <a:cs typeface="Times New Roman" charset="0"/>
              </a:rPr>
              <a:t>RNN</a:t>
            </a:r>
            <a:r>
              <a:rPr kumimoji="1" lang="zh-CN" altLang="en-US" sz="2000" dirty="0">
                <a:latin typeface="SimSun" charset="-122"/>
                <a:ea typeface="SimSun" charset="-122"/>
                <a:cs typeface="SimSun" charset="-122"/>
              </a:rPr>
              <a:t>的令人赞叹的结果都是</a:t>
            </a:r>
            <a:r>
              <a:rPr kumimoji="1" lang="en-US" altLang="zh-CN" sz="2000" dirty="0">
                <a:latin typeface="Times New Roman" charset="0"/>
                <a:ea typeface="Times New Roman" charset="0"/>
                <a:cs typeface="Times New Roman" charset="0"/>
              </a:rPr>
              <a:t>LSTM</a:t>
            </a:r>
            <a:r>
              <a:rPr kumimoji="1" lang="zh-CN" altLang="en-US" sz="2000" dirty="0">
                <a:latin typeface="SimSun" charset="-122"/>
                <a:ea typeface="SimSun" charset="-122"/>
                <a:cs typeface="SimSun" charset="-122"/>
              </a:rPr>
              <a:t>取得的。传统的</a:t>
            </a:r>
            <a:r>
              <a:rPr kumimoji="1" lang="en-US" altLang="zh-CN" sz="2000" dirty="0">
                <a:latin typeface="Times New Roman" charset="0"/>
                <a:ea typeface="Times New Roman" charset="0"/>
                <a:cs typeface="Times New Roman" charset="0"/>
              </a:rPr>
              <a:t>RNN</a:t>
            </a:r>
            <a:r>
              <a:rPr kumimoji="1" lang="zh-CN" altLang="en-US" sz="2000" dirty="0">
                <a:latin typeface="Times New Roman" charset="0"/>
                <a:ea typeface="Times New Roman" charset="0"/>
                <a:cs typeface="Times New Roman" charset="0"/>
              </a:rPr>
              <a:t>：</a:t>
            </a:r>
            <a:endParaRPr kumimoji="1" lang="en-US" altLang="zh-CN" sz="2000" dirty="0">
              <a:latin typeface="Times New Roman" charset="0"/>
              <a:ea typeface="Times New Roman" charset="0"/>
              <a:cs typeface="Times New Roman" charset="0"/>
            </a:endParaRPr>
          </a:p>
          <a:p>
            <a:endParaRPr kumimoji="1" lang="zh-CN" altLang="en-US" dirty="0"/>
          </a:p>
        </p:txBody>
      </p:sp>
      <p:pic>
        <p:nvPicPr>
          <p:cNvPr id="5" name="图片 4"/>
          <p:cNvPicPr>
            <a:picLocks noChangeAspect="1"/>
          </p:cNvPicPr>
          <p:nvPr/>
        </p:nvPicPr>
        <p:blipFill>
          <a:blip r:embed="rId2"/>
          <a:stretch>
            <a:fillRect/>
          </a:stretch>
        </p:blipFill>
        <p:spPr>
          <a:xfrm>
            <a:off x="2188410" y="3355808"/>
            <a:ext cx="7366000" cy="1943100"/>
          </a:xfrm>
          <a:prstGeom prst="rect">
            <a:avLst/>
          </a:prstGeom>
        </p:spPr>
      </p:pic>
      <p:sp>
        <p:nvSpPr>
          <p:cNvPr id="2" name="文本框 1"/>
          <p:cNvSpPr txBox="1"/>
          <p:nvPr/>
        </p:nvSpPr>
        <p:spPr>
          <a:xfrm>
            <a:off x="4186989" y="570431"/>
            <a:ext cx="2818400" cy="769441"/>
          </a:xfrm>
          <a:prstGeom prst="rect">
            <a:avLst/>
          </a:prstGeom>
          <a:noFill/>
        </p:spPr>
        <p:txBody>
          <a:bodyPr wrap="none" rtlCol="0">
            <a:spAutoFit/>
          </a:bodyPr>
          <a:lstStyle/>
          <a:p>
            <a:pPr algn="ctr"/>
            <a:r>
              <a:rPr kumimoji="1" lang="en-US" altLang="zh-CN" sz="4400" dirty="0" smtClean="0">
                <a:latin typeface="Times New Roman" charset="0"/>
                <a:ea typeface="Times New Roman" charset="0"/>
                <a:cs typeface="Times New Roman" charset="0"/>
              </a:rPr>
              <a:t>LSTM</a:t>
            </a:r>
            <a:r>
              <a:rPr kumimoji="1" lang="zh-CN" altLang="en-US" sz="4400" dirty="0" smtClean="0">
                <a:latin typeface="SimSun" charset="-122"/>
                <a:ea typeface="SimSun" charset="-122"/>
                <a:cs typeface="SimSun" charset="-122"/>
              </a:rPr>
              <a:t>概述</a:t>
            </a:r>
            <a:endParaRPr kumimoji="1" lang="zh-CN" altLang="en-US" sz="4400" dirty="0">
              <a:latin typeface="SimSun" charset="-122"/>
              <a:ea typeface="SimSun" charset="-122"/>
              <a:cs typeface="SimSun" charset="-122"/>
            </a:endParaRPr>
          </a:p>
        </p:txBody>
      </p:sp>
    </p:spTree>
    <p:extLst>
      <p:ext uri="{BB962C8B-B14F-4D97-AF65-F5344CB8AC3E}">
        <p14:creationId xmlns:p14="http://schemas.microsoft.com/office/powerpoint/2010/main" val="21074758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614211" y="728856"/>
            <a:ext cx="39469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分步详解</a:t>
            </a:r>
            <a:endParaRPr lang="zh-CN" altLang="en-US" sz="4400" b="0" i="0" dirty="0">
              <a:solidFill>
                <a:srgbClr val="000000"/>
              </a:solidFill>
              <a:effectLst/>
              <a:latin typeface="SimSun" charset="-122"/>
              <a:ea typeface="SimSun" charset="-122"/>
              <a:cs typeface="SimSun" charset="-122"/>
            </a:endParaRPr>
          </a:p>
        </p:txBody>
      </p:sp>
      <mc:AlternateContent xmlns:mc="http://schemas.openxmlformats.org/markup-compatibility/2006" xmlns:a14="http://schemas.microsoft.com/office/drawing/2010/main">
        <mc:Choice Requires="a14">
          <p:sp>
            <p:nvSpPr>
              <p:cNvPr id="6" name="矩形 5"/>
              <p:cNvSpPr/>
              <p:nvPr/>
            </p:nvSpPr>
            <p:spPr>
              <a:xfrm>
                <a:off x="661736" y="1741651"/>
                <a:ext cx="10692063" cy="1650580"/>
              </a:xfrm>
              <a:prstGeom prst="rect">
                <a:avLst/>
              </a:prstGeom>
            </p:spPr>
            <p:txBody>
              <a:bodyPr wrap="square">
                <a:spAutoFit/>
              </a:bodyPr>
              <a:lstStyle/>
              <a:p>
                <a:r>
                  <a:rPr lang="zh-CN" altLang="en-US" sz="2000" dirty="0" smtClean="0">
                    <a:latin typeface="Times New Roman" charset="0"/>
                    <a:ea typeface="Times New Roman" charset="0"/>
                    <a:cs typeface="Times New Roman" charset="0"/>
                  </a:rPr>
                  <a:t>        现在我们该更新旧元胞状态</a:t>
                </a:r>
                <a14:m>
                  <m:oMath xmlns:m="http://schemas.openxmlformats.org/officeDocument/2006/math">
                    <m:sSub>
                      <m:sSubPr>
                        <m:ctrlPr>
                          <a:rPr lang="en-US" altLang="zh-CN" sz="2000" i="1" dirty="0" smtClean="0">
                            <a:latin typeface="Cambria Math" charset="0"/>
                            <a:ea typeface="Times New Roman" charset="0"/>
                            <a:cs typeface="Times New Roman" charset="0"/>
                          </a:rPr>
                        </m:ctrlPr>
                      </m:sSubPr>
                      <m:e>
                        <m:r>
                          <a:rPr lang="en-US" altLang="zh-CN" sz="2000" b="0" i="1" dirty="0" smtClean="0">
                            <a:latin typeface="Cambria Math" charset="0"/>
                            <a:ea typeface="Times New Roman" charset="0"/>
                            <a:cs typeface="Times New Roman" charset="0"/>
                          </a:rPr>
                          <m:t>𝐶</m:t>
                        </m:r>
                      </m:e>
                      <m:sub>
                        <m:r>
                          <m:rPr>
                            <m:sty m:val="p"/>
                          </m:rPr>
                          <a:rPr lang="en-US" altLang="zh-CN" sz="2000" i="1" dirty="0">
                            <a:latin typeface="Cambria Math" charset="0"/>
                            <a:ea typeface="Times New Roman" charset="0"/>
                            <a:cs typeface="Times New Roman" charset="0"/>
                          </a:rPr>
                          <m:t>t</m:t>
                        </m:r>
                        <m:r>
                          <a:rPr lang="en-US" altLang="zh-CN" sz="2000" i="1" dirty="0">
                            <a:latin typeface="Cambria Math" charset="0"/>
                            <a:ea typeface="Times New Roman" charset="0"/>
                            <a:cs typeface="Times New Roman" charset="0"/>
                          </a:rPr>
                          <m:t>−1</m:t>
                        </m:r>
                      </m:sub>
                    </m:sSub>
                  </m:oMath>
                </a14:m>
                <a:r>
                  <a:rPr lang="zh-CN" altLang="en-US" sz="2000" dirty="0">
                    <a:latin typeface="Times New Roman" charset="0"/>
                    <a:ea typeface="Times New Roman" charset="0"/>
                    <a:cs typeface="Times New Roman" charset="0"/>
                  </a:rPr>
                  <a:t>到新状态</a:t>
                </a:r>
                <a14:m>
                  <m:oMath xmlns:m="http://schemas.openxmlformats.org/officeDocument/2006/math">
                    <m:sSub>
                      <m:sSubPr>
                        <m:ctrlPr>
                          <a:rPr lang="en-US" altLang="zh-CN" sz="2000" i="1" dirty="0">
                            <a:latin typeface="Cambria Math" charset="0"/>
                            <a:ea typeface="Times New Roman" charset="0"/>
                            <a:cs typeface="Times New Roman" charset="0"/>
                          </a:rPr>
                        </m:ctrlPr>
                      </m:sSubPr>
                      <m:e>
                        <m:r>
                          <a:rPr lang="en-US" altLang="zh-CN" sz="2000" i="1" dirty="0">
                            <a:latin typeface="Cambria Math" charset="0"/>
                            <a:ea typeface="Times New Roman" charset="0"/>
                            <a:cs typeface="Times New Roman" charset="0"/>
                          </a:rPr>
                          <m:t>𝐶</m:t>
                        </m:r>
                      </m:e>
                      <m:sub>
                        <m:r>
                          <m:rPr>
                            <m:sty m:val="p"/>
                          </m:rPr>
                          <a:rPr lang="en-US" altLang="zh-CN" sz="2000" i="1" dirty="0">
                            <a:latin typeface="Cambria Math" charset="0"/>
                            <a:ea typeface="Times New Roman" charset="0"/>
                            <a:cs typeface="Times New Roman" charset="0"/>
                          </a:rPr>
                          <m:t>t</m:t>
                        </m:r>
                      </m:sub>
                    </m:sSub>
                  </m:oMath>
                </a14:m>
                <a:r>
                  <a:rPr lang="zh-CN" altLang="en-US" sz="2000" dirty="0" smtClean="0">
                    <a:latin typeface="Times New Roman" charset="0"/>
                    <a:ea typeface="Times New Roman" charset="0"/>
                    <a:cs typeface="Times New Roman" charset="0"/>
                  </a:rPr>
                  <a:t>了</a:t>
                </a:r>
                <a:r>
                  <a:rPr lang="zh-CN" altLang="en-US" sz="2000" dirty="0">
                    <a:latin typeface="Times New Roman" charset="0"/>
                    <a:ea typeface="Times New Roman" charset="0"/>
                    <a:cs typeface="Times New Roman" charset="0"/>
                  </a:rPr>
                  <a:t>。上面的步骤中已经决定了该怎么做，这一步我们只需要实际执行即可</a:t>
                </a:r>
                <a:r>
                  <a:rPr lang="zh-CN" altLang="en-US" sz="2000" dirty="0" smtClean="0">
                    <a:latin typeface="Times New Roman" charset="0"/>
                    <a:ea typeface="Times New Roman" charset="0"/>
                    <a:cs typeface="Times New Roman" charset="0"/>
                  </a:rPr>
                  <a:t>。我们</a:t>
                </a:r>
                <a:r>
                  <a:rPr lang="zh-CN" altLang="en-US" sz="2000" dirty="0">
                    <a:latin typeface="Times New Roman" charset="0"/>
                    <a:ea typeface="Times New Roman" charset="0"/>
                    <a:cs typeface="Times New Roman" charset="0"/>
                  </a:rPr>
                  <a:t>把旧状态</a:t>
                </a:r>
                <a14:m>
                  <m:oMath xmlns:m="http://schemas.openxmlformats.org/officeDocument/2006/math">
                    <m:sSub>
                      <m:sSubPr>
                        <m:ctrlPr>
                          <a:rPr lang="en-US" altLang="zh-CN" sz="2000" i="1" dirty="0">
                            <a:latin typeface="Cambria Math" charset="0"/>
                            <a:ea typeface="Times New Roman" charset="0"/>
                            <a:cs typeface="Times New Roman" charset="0"/>
                          </a:rPr>
                        </m:ctrlPr>
                      </m:sSubPr>
                      <m:e>
                        <m:r>
                          <a:rPr lang="en-US" altLang="zh-CN" sz="2000" i="1" dirty="0">
                            <a:latin typeface="Cambria Math" charset="0"/>
                            <a:ea typeface="Times New Roman" charset="0"/>
                            <a:cs typeface="Times New Roman" charset="0"/>
                          </a:rPr>
                          <m:t>𝐶</m:t>
                        </m:r>
                      </m:e>
                      <m:sub>
                        <m:r>
                          <m:rPr>
                            <m:sty m:val="p"/>
                          </m:rPr>
                          <a:rPr lang="en-US" altLang="zh-CN" sz="2000" i="1" dirty="0">
                            <a:latin typeface="Cambria Math" charset="0"/>
                            <a:ea typeface="Times New Roman" charset="0"/>
                            <a:cs typeface="Times New Roman" charset="0"/>
                          </a:rPr>
                          <m:t>t</m:t>
                        </m:r>
                        <m:r>
                          <a:rPr lang="en-US" altLang="zh-CN" sz="2000" i="1" dirty="0">
                            <a:latin typeface="Cambria Math" charset="0"/>
                            <a:ea typeface="Times New Roman" charset="0"/>
                            <a:cs typeface="Times New Roman" charset="0"/>
                          </a:rPr>
                          <m:t>−1</m:t>
                        </m:r>
                      </m:sub>
                    </m:sSub>
                  </m:oMath>
                </a14:m>
                <a:r>
                  <a:rPr lang="zh-CN" altLang="en-US" sz="2000" dirty="0">
                    <a:latin typeface="Times New Roman" charset="0"/>
                    <a:ea typeface="Times New Roman" charset="0"/>
                    <a:cs typeface="Times New Roman" charset="0"/>
                  </a:rPr>
                  <a:t>乘以</a:t>
                </a:r>
                <a14:m>
                  <m:oMath xmlns:m="http://schemas.openxmlformats.org/officeDocument/2006/math">
                    <m:sSub>
                      <m:sSubPr>
                        <m:ctrlPr>
                          <a:rPr lang="en-US" altLang="zh-CN" sz="2000" i="1" dirty="0">
                            <a:latin typeface="Cambria Math" charset="0"/>
                            <a:ea typeface="Times New Roman" charset="0"/>
                            <a:cs typeface="Times New Roman" charset="0"/>
                          </a:rPr>
                        </m:ctrlPr>
                      </m:sSubPr>
                      <m:e>
                        <m:r>
                          <a:rPr lang="en-US" altLang="zh-CN" sz="2000" b="0" i="1" dirty="0" smtClean="0">
                            <a:latin typeface="Cambria Math" charset="0"/>
                            <a:ea typeface="Times New Roman" charset="0"/>
                            <a:cs typeface="Times New Roman" charset="0"/>
                          </a:rPr>
                          <m:t>𝑓</m:t>
                        </m:r>
                      </m:e>
                      <m:sub>
                        <m:r>
                          <m:rPr>
                            <m:sty m:val="p"/>
                          </m:rPr>
                          <a:rPr lang="en-US" altLang="zh-CN" sz="2000" i="1" dirty="0">
                            <a:latin typeface="Cambria Math" charset="0"/>
                            <a:ea typeface="Times New Roman" charset="0"/>
                            <a:cs typeface="Times New Roman" charset="0"/>
                          </a:rPr>
                          <m:t>t</m:t>
                        </m:r>
                      </m:sub>
                    </m:sSub>
                    <m:r>
                      <a:rPr lang="en-US" altLang="zh-CN" sz="2000" i="1" dirty="0">
                        <a:latin typeface="Cambria Math" charset="0"/>
                        <a:ea typeface="Times New Roman" charset="0"/>
                        <a:cs typeface="Times New Roman" charset="0"/>
                      </a:rPr>
                      <m:t> </m:t>
                    </m:r>
                  </m:oMath>
                </a14:m>
                <a:r>
                  <a:rPr lang="zh-CN" altLang="en-US" sz="2000" dirty="0">
                    <a:latin typeface="Times New Roman" charset="0"/>
                    <a:ea typeface="Times New Roman" charset="0"/>
                    <a:cs typeface="Times New Roman" charset="0"/>
                  </a:rPr>
                  <a:t>，忘掉我们已经决定忘记的内容。然后我们再加上</a:t>
                </a:r>
                <a14:m>
                  <m:oMath xmlns:m="http://schemas.openxmlformats.org/officeDocument/2006/math">
                    <m:sSub>
                      <m:sSubPr>
                        <m:ctrlPr>
                          <a:rPr lang="en-US" altLang="zh-CN" sz="2000" i="1" dirty="0">
                            <a:latin typeface="Cambria Math" charset="0"/>
                            <a:ea typeface="Times New Roman" charset="0"/>
                            <a:cs typeface="Times New Roman" charset="0"/>
                          </a:rPr>
                        </m:ctrlPr>
                      </m:sSubPr>
                      <m:e>
                        <m:r>
                          <a:rPr lang="en-US" altLang="zh-CN" sz="2000" b="0" i="1" dirty="0" smtClean="0">
                            <a:latin typeface="Cambria Math" charset="0"/>
                            <a:ea typeface="Times New Roman" charset="0"/>
                            <a:cs typeface="Times New Roman" charset="0"/>
                          </a:rPr>
                          <m:t>𝑖</m:t>
                        </m:r>
                      </m:e>
                      <m:sub>
                        <m:r>
                          <m:rPr>
                            <m:sty m:val="p"/>
                          </m:rPr>
                          <a:rPr lang="en-US" altLang="zh-CN" sz="2000" i="1" dirty="0">
                            <a:latin typeface="Cambria Math" charset="0"/>
                            <a:ea typeface="Times New Roman" charset="0"/>
                            <a:cs typeface="Times New Roman" charset="0"/>
                          </a:rPr>
                          <m:t>t</m:t>
                        </m:r>
                      </m:sub>
                    </m:sSub>
                    <m:r>
                      <a:rPr lang="zh-CN" altLang="en-US" sz="2000" b="0" i="1" dirty="0" smtClean="0">
                        <a:latin typeface="Cambria Math" charset="0"/>
                        <a:ea typeface="Times New Roman" charset="0"/>
                        <a:cs typeface="Times New Roman" charset="0"/>
                      </a:rPr>
                      <m:t>∗</m:t>
                    </m:r>
                    <m:acc>
                      <m:accPr>
                        <m:chr m:val="̃"/>
                        <m:ctrlPr>
                          <a:rPr lang="zh-CN" altLang="en-US" sz="2000" i="1">
                            <a:latin typeface="Cambria Math" charset="0"/>
                            <a:ea typeface="Times New Roman" charset="0"/>
                            <a:cs typeface="Times New Roman" charset="0"/>
                          </a:rPr>
                        </m:ctrlPr>
                      </m:accPr>
                      <m:e>
                        <m:sSub>
                          <m:sSubPr>
                            <m:ctrlPr>
                              <a:rPr lang="en-US" altLang="zh-CN" sz="2000" i="1">
                                <a:latin typeface="Cambria Math" charset="0"/>
                                <a:ea typeface="Times New Roman" charset="0"/>
                                <a:cs typeface="Times New Roman" charset="0"/>
                              </a:rPr>
                            </m:ctrlPr>
                          </m:sSubPr>
                          <m:e>
                            <m:r>
                              <a:rPr lang="en-US" altLang="zh-CN" sz="2000" i="1">
                                <a:latin typeface="Cambria Math" charset="0"/>
                                <a:ea typeface="Times New Roman" charset="0"/>
                                <a:cs typeface="Times New Roman" charset="0"/>
                              </a:rPr>
                              <m:t>𝐶</m:t>
                            </m:r>
                          </m:e>
                          <m:sub>
                            <m:r>
                              <a:rPr lang="en-US" altLang="zh-CN" sz="2000" i="1">
                                <a:latin typeface="Cambria Math" charset="0"/>
                                <a:ea typeface="Times New Roman" charset="0"/>
                                <a:cs typeface="Times New Roman" charset="0"/>
                              </a:rPr>
                              <m:t>𝑡</m:t>
                            </m:r>
                          </m:sub>
                        </m:sSub>
                      </m:e>
                    </m:acc>
                  </m:oMath>
                </a14:m>
                <a:r>
                  <a:rPr lang="zh-CN" altLang="en-US" sz="2000" dirty="0">
                    <a:latin typeface="Times New Roman" charset="0"/>
                    <a:ea typeface="Times New Roman" charset="0"/>
                    <a:cs typeface="Times New Roman" charset="0"/>
                  </a:rPr>
                  <a:t>，这个值由新的候选值</a:t>
                </a:r>
                <a:r>
                  <a:rPr lang="en-US" altLang="zh-CN" sz="2000" dirty="0" smtClean="0">
                    <a:latin typeface="Times New Roman" charset="0"/>
                    <a:ea typeface="Times New Roman" charset="0"/>
                    <a:cs typeface="Times New Roman" charset="0"/>
                  </a:rPr>
                  <a:t>(</a:t>
                </a:r>
                <a14:m>
                  <m:oMath xmlns:m="http://schemas.openxmlformats.org/officeDocument/2006/math">
                    <m:acc>
                      <m:accPr>
                        <m:chr m:val="̃"/>
                        <m:ctrlPr>
                          <a:rPr lang="zh-CN" altLang="en-US" sz="2000" i="1">
                            <a:latin typeface="Cambria Math" charset="0"/>
                            <a:ea typeface="Times New Roman" charset="0"/>
                            <a:cs typeface="Times New Roman" charset="0"/>
                          </a:rPr>
                        </m:ctrlPr>
                      </m:accPr>
                      <m:e>
                        <m:sSub>
                          <m:sSubPr>
                            <m:ctrlPr>
                              <a:rPr lang="en-US" altLang="zh-CN" sz="2000" i="1">
                                <a:latin typeface="Cambria Math" charset="0"/>
                                <a:ea typeface="Times New Roman" charset="0"/>
                                <a:cs typeface="Times New Roman" charset="0"/>
                              </a:rPr>
                            </m:ctrlPr>
                          </m:sSubPr>
                          <m:e>
                            <m:r>
                              <a:rPr lang="en-US" altLang="zh-CN" sz="2000" i="1">
                                <a:latin typeface="Cambria Math" charset="0"/>
                                <a:ea typeface="Times New Roman" charset="0"/>
                                <a:cs typeface="Times New Roman" charset="0"/>
                              </a:rPr>
                              <m:t>𝐶</m:t>
                            </m:r>
                          </m:e>
                          <m:sub>
                            <m:r>
                              <a:rPr lang="en-US" altLang="zh-CN" sz="2000" i="1">
                                <a:latin typeface="Cambria Math" charset="0"/>
                                <a:ea typeface="Times New Roman" charset="0"/>
                                <a:cs typeface="Times New Roman" charset="0"/>
                              </a:rPr>
                              <m:t>𝑡</m:t>
                            </m:r>
                          </m:sub>
                        </m:sSub>
                      </m:e>
                    </m:acc>
                  </m:oMath>
                </a14:m>
                <a:r>
                  <a:rPr lang="en-US" altLang="zh-CN" sz="2000" dirty="0" smtClean="0">
                    <a:latin typeface="Times New Roman" charset="0"/>
                    <a:ea typeface="Times New Roman" charset="0"/>
                    <a:cs typeface="Times New Roman" charset="0"/>
                  </a:rPr>
                  <a:t>)</a:t>
                </a:r>
                <a:r>
                  <a:rPr lang="zh-CN" altLang="en-US" sz="2000" dirty="0">
                    <a:latin typeface="Times New Roman" charset="0"/>
                    <a:ea typeface="Times New Roman" charset="0"/>
                    <a:cs typeface="Times New Roman" charset="0"/>
                  </a:rPr>
                  <a:t>乘以候选值的每一个状态我们决定更新的</a:t>
                </a:r>
                <a:r>
                  <a:rPr lang="zh-CN" altLang="en-US" sz="2000" dirty="0" smtClean="0">
                    <a:latin typeface="Times New Roman" charset="0"/>
                    <a:ea typeface="Times New Roman" charset="0"/>
                    <a:cs typeface="Times New Roman" charset="0"/>
                  </a:rPr>
                  <a:t>程度</a:t>
                </a:r>
                <a:r>
                  <a:rPr lang="en-US" altLang="zh-CN" sz="2000" dirty="0" smtClean="0">
                    <a:latin typeface="Times New Roman" charset="0"/>
                    <a:ea typeface="Times New Roman" charset="0"/>
                    <a:cs typeface="Times New Roman" charset="0"/>
                  </a:rPr>
                  <a:t>(</a:t>
                </a:r>
                <a14:m>
                  <m:oMath xmlns:m="http://schemas.openxmlformats.org/officeDocument/2006/math">
                    <m:sSub>
                      <m:sSubPr>
                        <m:ctrlPr>
                          <a:rPr lang="en-US" altLang="zh-CN" sz="2000" i="1" dirty="0">
                            <a:latin typeface="Cambria Math" charset="0"/>
                            <a:ea typeface="Times New Roman" charset="0"/>
                            <a:cs typeface="Times New Roman" charset="0"/>
                          </a:rPr>
                        </m:ctrlPr>
                      </m:sSubPr>
                      <m:e>
                        <m:r>
                          <a:rPr lang="en-US" altLang="zh-CN" sz="2000" i="1" dirty="0">
                            <a:latin typeface="Cambria Math" charset="0"/>
                            <a:ea typeface="Times New Roman" charset="0"/>
                            <a:cs typeface="Times New Roman" charset="0"/>
                          </a:rPr>
                          <m:t>𝑖</m:t>
                        </m:r>
                      </m:e>
                      <m:sub>
                        <m:r>
                          <m:rPr>
                            <m:sty m:val="p"/>
                          </m:rPr>
                          <a:rPr lang="en-US" altLang="zh-CN" sz="2000" i="1" dirty="0">
                            <a:latin typeface="Cambria Math" charset="0"/>
                            <a:ea typeface="Times New Roman" charset="0"/>
                            <a:cs typeface="Times New Roman" charset="0"/>
                          </a:rPr>
                          <m:t>t</m:t>
                        </m:r>
                      </m:sub>
                    </m:sSub>
                    <m:r>
                      <a:rPr lang="en-US" altLang="zh-CN" sz="2000" b="0" i="1" dirty="0" smtClean="0">
                        <a:latin typeface="Cambria Math" charset="0"/>
                        <a:ea typeface="Times New Roman" charset="0"/>
                        <a:cs typeface="Times New Roman" charset="0"/>
                      </a:rPr>
                      <m:t>)</m:t>
                    </m:r>
                  </m:oMath>
                </a14:m>
                <a:r>
                  <a:rPr lang="zh-CN" altLang="en-US" sz="2000" dirty="0" smtClean="0">
                    <a:latin typeface="Times New Roman" charset="0"/>
                    <a:ea typeface="Times New Roman" charset="0"/>
                    <a:cs typeface="Times New Roman" charset="0"/>
                  </a:rPr>
                  <a:t>构成。还是</a:t>
                </a:r>
                <a:r>
                  <a:rPr lang="zh-CN" altLang="en-US" sz="2000" dirty="0">
                    <a:latin typeface="Times New Roman" charset="0"/>
                    <a:ea typeface="Times New Roman" charset="0"/>
                    <a:cs typeface="Times New Roman" charset="0"/>
                  </a:rPr>
                  <a:t>语言模型的例子，在这一步，我们按照之前的决定，扔掉了旧的主语的性别信息，并且添加了新的信息。</a:t>
                </a:r>
              </a:p>
            </p:txBody>
          </p:sp>
        </mc:Choice>
        <mc:Fallback xmlns="">
          <p:sp>
            <p:nvSpPr>
              <p:cNvPr id="6" name="矩形 5"/>
              <p:cNvSpPr>
                <a:spLocks noRot="1" noChangeAspect="1" noMove="1" noResize="1" noEditPoints="1" noAdjustHandles="1" noChangeArrowheads="1" noChangeShapeType="1" noTextEdit="1"/>
              </p:cNvSpPr>
              <p:nvPr/>
            </p:nvSpPr>
            <p:spPr>
              <a:xfrm>
                <a:off x="661736" y="1741651"/>
                <a:ext cx="10692063" cy="1650580"/>
              </a:xfrm>
              <a:prstGeom prst="rect">
                <a:avLst/>
              </a:prstGeom>
              <a:blipFill rotWithShape="0">
                <a:blip r:embed="rId2"/>
                <a:stretch>
                  <a:fillRect l="-627" t="-5185" b="-4444"/>
                </a:stretch>
              </a:blipFill>
            </p:spPr>
            <p:txBody>
              <a:bodyPr/>
              <a:lstStyle/>
              <a:p>
                <a:r>
                  <a:rPr lang="zh-CN" altLang="en-US">
                    <a:noFill/>
                  </a:rPr>
                  <a:t> </a:t>
                </a:r>
              </a:p>
            </p:txBody>
          </p:sp>
        </mc:Fallback>
      </mc:AlternateContent>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599" y="3565444"/>
            <a:ext cx="7748336" cy="2457658"/>
          </a:xfrm>
          <a:prstGeom prst="rect">
            <a:avLst/>
          </a:prstGeom>
        </p:spPr>
      </p:pic>
    </p:spTree>
    <p:extLst>
      <p:ext uri="{BB962C8B-B14F-4D97-AF65-F5344CB8AC3E}">
        <p14:creationId xmlns:p14="http://schemas.microsoft.com/office/powerpoint/2010/main" val="16926349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70021" y="1640602"/>
            <a:ext cx="10507578" cy="1938992"/>
          </a:xfrm>
          <a:prstGeom prst="rect">
            <a:avLst/>
          </a:prstGeom>
        </p:spPr>
        <p:txBody>
          <a:bodyPr wrap="square">
            <a:spAutoFit/>
          </a:bodyPr>
          <a:lstStyle/>
          <a:p>
            <a:r>
              <a:rPr lang="zh-CN" altLang="en-US" sz="2000" dirty="0" smtClean="0">
                <a:latin typeface="Times New Roman" charset="0"/>
                <a:ea typeface="Times New Roman" charset="0"/>
                <a:cs typeface="Times New Roman" charset="0"/>
              </a:rPr>
              <a:t>        最后</a:t>
            </a:r>
            <a:r>
              <a:rPr lang="zh-CN" altLang="en-US" sz="2000" dirty="0">
                <a:latin typeface="Times New Roman" charset="0"/>
                <a:ea typeface="Times New Roman" charset="0"/>
                <a:cs typeface="Times New Roman" charset="0"/>
              </a:rPr>
              <a:t>，我们需要决定最终的输出。</a:t>
            </a:r>
            <a:r>
              <a:rPr lang="zh-CN" altLang="en-US" sz="2000" dirty="0" smtClean="0">
                <a:latin typeface="Times New Roman" charset="0"/>
                <a:ea typeface="Times New Roman" charset="0"/>
                <a:cs typeface="Times New Roman" charset="0"/>
              </a:rPr>
              <a:t>输出将会</a:t>
            </a:r>
            <a:r>
              <a:rPr lang="zh-CN" altLang="en-US" sz="2000" dirty="0">
                <a:latin typeface="Times New Roman" charset="0"/>
                <a:ea typeface="Times New Roman" charset="0"/>
                <a:cs typeface="Times New Roman" charset="0"/>
              </a:rPr>
              <a:t>基于目前的元胞状态，并且会加入一些过滤。首先我们建立一个</a:t>
            </a:r>
            <a:r>
              <a:rPr lang="en-US" altLang="zh-CN" sz="2000" dirty="0">
                <a:latin typeface="Times New Roman" charset="0"/>
                <a:ea typeface="Times New Roman" charset="0"/>
                <a:cs typeface="Times New Roman" charset="0"/>
              </a:rPr>
              <a:t>Sigmoid</a:t>
            </a:r>
            <a:r>
              <a:rPr lang="zh-CN" altLang="en-US" sz="2000" dirty="0">
                <a:latin typeface="Times New Roman" charset="0"/>
                <a:ea typeface="Times New Roman" charset="0"/>
                <a:cs typeface="Times New Roman" charset="0"/>
              </a:rPr>
              <a:t>层的输出门</a:t>
            </a:r>
            <a:r>
              <a:rPr lang="en-US" altLang="zh-CN" sz="2000" dirty="0">
                <a:latin typeface="Times New Roman" charset="0"/>
                <a:ea typeface="Times New Roman" charset="0"/>
                <a:cs typeface="Times New Roman" charset="0"/>
              </a:rPr>
              <a:t>(Output Gate)</a:t>
            </a:r>
            <a:r>
              <a:rPr lang="zh-CN" altLang="en-US" sz="2000" dirty="0">
                <a:latin typeface="Times New Roman" charset="0"/>
                <a:ea typeface="Times New Roman" charset="0"/>
                <a:cs typeface="Times New Roman" charset="0"/>
              </a:rPr>
              <a:t>，来决定我们将输出元胞的哪些部分。然后我们将元胞状态通过</a:t>
            </a:r>
            <a:r>
              <a:rPr lang="en-US" altLang="zh-CN" sz="2000" dirty="0" err="1">
                <a:latin typeface="Times New Roman" charset="0"/>
                <a:ea typeface="Times New Roman" charset="0"/>
                <a:cs typeface="Times New Roman" charset="0"/>
              </a:rPr>
              <a:t>tanh</a:t>
            </a:r>
            <a:r>
              <a:rPr lang="zh-CN" altLang="en-US" sz="2000" dirty="0">
                <a:latin typeface="Times New Roman" charset="0"/>
                <a:ea typeface="Times New Roman" charset="0"/>
                <a:cs typeface="Times New Roman" charset="0"/>
              </a:rPr>
              <a:t>之后（使得输出值在</a:t>
            </a:r>
            <a:r>
              <a:rPr lang="en-US" altLang="zh-CN" sz="2000" dirty="0">
                <a:latin typeface="Times New Roman" charset="0"/>
                <a:ea typeface="Times New Roman" charset="0"/>
                <a:cs typeface="Times New Roman" charset="0"/>
              </a:rPr>
              <a:t>-1</a:t>
            </a:r>
            <a:r>
              <a:rPr lang="zh-CN" altLang="en-US" sz="2000" dirty="0">
                <a:latin typeface="Times New Roman" charset="0"/>
                <a:ea typeface="Times New Roman" charset="0"/>
                <a:cs typeface="Times New Roman" charset="0"/>
              </a:rPr>
              <a:t>到</a:t>
            </a:r>
            <a:r>
              <a:rPr lang="en-US" altLang="zh-CN" sz="2000" dirty="0">
                <a:latin typeface="Times New Roman" charset="0"/>
                <a:ea typeface="Times New Roman" charset="0"/>
                <a:cs typeface="Times New Roman" charset="0"/>
              </a:rPr>
              <a:t>1</a:t>
            </a:r>
            <a:r>
              <a:rPr lang="zh-CN" altLang="en-US" sz="2000" dirty="0">
                <a:latin typeface="Times New Roman" charset="0"/>
                <a:ea typeface="Times New Roman" charset="0"/>
                <a:cs typeface="Times New Roman" charset="0"/>
              </a:rPr>
              <a:t>之间），与输出门相乘，这样我们只会输出我们想输出的部分</a:t>
            </a:r>
            <a:r>
              <a:rPr lang="zh-CN" altLang="en-US" sz="2000" dirty="0" smtClean="0">
                <a:latin typeface="Times New Roman" charset="0"/>
                <a:ea typeface="Times New Roman" charset="0"/>
                <a:cs typeface="Times New Roman" charset="0"/>
              </a:rPr>
              <a:t>。对于</a:t>
            </a:r>
            <a:r>
              <a:rPr lang="zh-CN" altLang="en-US" sz="2000" dirty="0">
                <a:latin typeface="Times New Roman" charset="0"/>
                <a:ea typeface="Times New Roman" charset="0"/>
                <a:cs typeface="Times New Roman" charset="0"/>
              </a:rPr>
              <a:t>语言模型的例子，由于刚刚只输出了一个主语，因此下一步可能需要输出与动词相关的信息。举例来说，可能需要输出主语是单数还是复数，以便于我们接下来选择动词时能够选择正确的形式。</a:t>
            </a:r>
          </a:p>
        </p:txBody>
      </p:sp>
      <p:sp>
        <p:nvSpPr>
          <p:cNvPr id="5" name="矩形 4"/>
          <p:cNvSpPr/>
          <p:nvPr/>
        </p:nvSpPr>
        <p:spPr>
          <a:xfrm>
            <a:off x="3614211" y="728856"/>
            <a:ext cx="39469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分步详解</a:t>
            </a:r>
            <a:endParaRPr lang="zh-CN" altLang="en-US" sz="4400" b="0" i="0" dirty="0">
              <a:solidFill>
                <a:srgbClr val="000000"/>
              </a:solidFill>
              <a:effectLst/>
              <a:latin typeface="SimSun" charset="-122"/>
              <a:ea typeface="SimSun" charset="-122"/>
              <a:cs typeface="SimSun" charset="-122"/>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6505" y="3721899"/>
            <a:ext cx="7812504" cy="2413063"/>
          </a:xfrm>
          <a:prstGeom prst="rect">
            <a:avLst/>
          </a:prstGeom>
        </p:spPr>
      </p:pic>
    </p:spTree>
    <p:extLst>
      <p:ext uri="{BB962C8B-B14F-4D97-AF65-F5344CB8AC3E}">
        <p14:creationId xmlns:p14="http://schemas.microsoft.com/office/powerpoint/2010/main" val="21377751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896341" y="728856"/>
            <a:ext cx="3382657"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的变种</a:t>
            </a:r>
            <a:endParaRPr lang="zh-CN" altLang="en-US" sz="4400" b="0" i="0" dirty="0">
              <a:solidFill>
                <a:srgbClr val="000000"/>
              </a:solidFill>
              <a:effectLst/>
              <a:latin typeface="SimSun" charset="-122"/>
              <a:ea typeface="SimSun" charset="-122"/>
              <a:cs typeface="SimSun" charset="-122"/>
            </a:endParaRPr>
          </a:p>
        </p:txBody>
      </p:sp>
      <p:sp>
        <p:nvSpPr>
          <p:cNvPr id="7" name="矩形 6"/>
          <p:cNvSpPr/>
          <p:nvPr/>
        </p:nvSpPr>
        <p:spPr>
          <a:xfrm>
            <a:off x="669650" y="1706844"/>
            <a:ext cx="10607949" cy="1323439"/>
          </a:xfrm>
          <a:prstGeom prst="rect">
            <a:avLst/>
          </a:prstGeom>
        </p:spPr>
        <p:txBody>
          <a:bodyPr wrap="square">
            <a:spAutoFit/>
          </a:bodyPr>
          <a:lstStyle/>
          <a:p>
            <a:r>
              <a:rPr lang="zh-CN" altLang="en-US" sz="2000" dirty="0" smtClean="0">
                <a:latin typeface="Times New Roman" charset="0"/>
                <a:ea typeface="Times New Roman" charset="0"/>
                <a:cs typeface="Times New Roman" charset="0"/>
              </a:rPr>
              <a:t>        本文</a:t>
            </a:r>
            <a:r>
              <a:rPr lang="zh-CN" altLang="en-US" sz="2000" dirty="0">
                <a:latin typeface="Times New Roman" charset="0"/>
                <a:ea typeface="Times New Roman" charset="0"/>
                <a:cs typeface="Times New Roman" charset="0"/>
              </a:rPr>
              <a:t>前面所介绍的</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是最普通的</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，但并非所有的</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模型都与前面相同。事实上，似乎每一篇</a:t>
            </a:r>
            <a:r>
              <a:rPr lang="en-US" altLang="zh-CN" sz="2000" dirty="0">
                <a:latin typeface="Times New Roman" charset="0"/>
                <a:ea typeface="Times New Roman" charset="0"/>
                <a:cs typeface="Times New Roman" charset="0"/>
              </a:rPr>
              <a:t>paper</a:t>
            </a:r>
            <a:r>
              <a:rPr lang="zh-CN" altLang="en-US" sz="2000" dirty="0">
                <a:latin typeface="Times New Roman" charset="0"/>
                <a:ea typeface="Times New Roman" charset="0"/>
                <a:cs typeface="Times New Roman" charset="0"/>
              </a:rPr>
              <a:t>中所用到的</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都是稍微不一样的版本。不同之处很微小，不过其中一些值得介绍</a:t>
            </a:r>
            <a:r>
              <a:rPr lang="zh-CN" altLang="en-US" sz="2000" dirty="0" smtClean="0">
                <a:latin typeface="Times New Roman" charset="0"/>
                <a:ea typeface="Times New Roman" charset="0"/>
                <a:cs typeface="Times New Roman" charset="0"/>
              </a:rPr>
              <a:t>。一</a:t>
            </a:r>
            <a:r>
              <a:rPr lang="zh-CN" altLang="en-US" sz="2000" dirty="0">
                <a:latin typeface="Times New Roman" charset="0"/>
                <a:ea typeface="Times New Roman" charset="0"/>
                <a:cs typeface="Times New Roman" charset="0"/>
              </a:rPr>
              <a:t>个流行的</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变种，由</a:t>
            </a:r>
            <a:r>
              <a:rPr lang="en-US" altLang="zh-CN" sz="2000" dirty="0">
                <a:latin typeface="Times New Roman" charset="0"/>
                <a:ea typeface="Times New Roman" charset="0"/>
                <a:cs typeface="Times New Roman" charset="0"/>
                <a:hlinkClick r:id="rId2" action="ppaction://hlinkfile"/>
              </a:rPr>
              <a:t>Gers &amp; Schmidhuber (2000)</a:t>
            </a:r>
            <a:r>
              <a:rPr lang="zh-CN" altLang="en-US" sz="2000" dirty="0">
                <a:latin typeface="Times New Roman" charset="0"/>
                <a:ea typeface="Times New Roman" charset="0"/>
                <a:cs typeface="Times New Roman" charset="0"/>
              </a:rPr>
              <a:t>提出，加入了“窥视孔连接</a:t>
            </a:r>
            <a:r>
              <a:rPr lang="en-US" altLang="zh-CN" sz="2000" dirty="0">
                <a:latin typeface="Times New Roman" charset="0"/>
                <a:ea typeface="Times New Roman" charset="0"/>
                <a:cs typeface="Times New Roman" charset="0"/>
              </a:rPr>
              <a:t>(peephole connection)”</a:t>
            </a:r>
            <a:r>
              <a:rPr lang="zh-CN" altLang="en-US" sz="2000" dirty="0">
                <a:latin typeface="Times New Roman" charset="0"/>
                <a:ea typeface="Times New Roman" charset="0"/>
                <a:cs typeface="Times New Roman" charset="0"/>
              </a:rPr>
              <a:t>。也就是说我们让各种门可以观察到元胞状态。</a:t>
            </a:r>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5873" y="3238830"/>
            <a:ext cx="8611606" cy="2659883"/>
          </a:xfrm>
          <a:prstGeom prst="rect">
            <a:avLst/>
          </a:prstGeom>
        </p:spPr>
      </p:pic>
    </p:spTree>
    <p:extLst>
      <p:ext uri="{BB962C8B-B14F-4D97-AF65-F5344CB8AC3E}">
        <p14:creationId xmlns:p14="http://schemas.microsoft.com/office/powerpoint/2010/main" val="7094541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896341" y="728856"/>
            <a:ext cx="3382657"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的变种</a:t>
            </a:r>
            <a:endParaRPr lang="zh-CN" altLang="en-US" sz="4400" b="0" i="0" dirty="0">
              <a:solidFill>
                <a:srgbClr val="000000"/>
              </a:solidFill>
              <a:effectLst/>
              <a:latin typeface="SimSun" charset="-122"/>
              <a:ea typeface="SimSun" charset="-122"/>
              <a:cs typeface="SimSun" charset="-122"/>
            </a:endParaRPr>
          </a:p>
        </p:txBody>
      </p:sp>
      <p:sp>
        <p:nvSpPr>
          <p:cNvPr id="5" name="矩形 4"/>
          <p:cNvSpPr/>
          <p:nvPr/>
        </p:nvSpPr>
        <p:spPr>
          <a:xfrm>
            <a:off x="609601" y="1620951"/>
            <a:ext cx="10924674" cy="1323439"/>
          </a:xfrm>
          <a:prstGeom prst="rect">
            <a:avLst/>
          </a:prstGeom>
        </p:spPr>
        <p:txBody>
          <a:bodyPr wrap="square">
            <a:spAutoFit/>
          </a:bodyPr>
          <a:lstStyle/>
          <a:p>
            <a:r>
              <a:rPr lang="zh-CN" altLang="en-US" sz="2000" dirty="0" smtClean="0">
                <a:latin typeface="Times New Roman" charset="0"/>
                <a:ea typeface="Times New Roman" charset="0"/>
                <a:cs typeface="Times New Roman" charset="0"/>
              </a:rPr>
              <a:t>        上图</a:t>
            </a:r>
            <a:r>
              <a:rPr lang="zh-CN" altLang="en-US" sz="2000" dirty="0">
                <a:latin typeface="Times New Roman" charset="0"/>
                <a:ea typeface="Times New Roman" charset="0"/>
                <a:cs typeface="Times New Roman" charset="0"/>
              </a:rPr>
              <a:t>中，对于所有的门都加入了“窥视孔”，不过也有一些</a:t>
            </a:r>
            <a:r>
              <a:rPr lang="en-US" altLang="zh-CN" sz="2000" dirty="0">
                <a:latin typeface="Times New Roman" charset="0"/>
                <a:ea typeface="Times New Roman" charset="0"/>
                <a:cs typeface="Times New Roman" charset="0"/>
              </a:rPr>
              <a:t>paper</a:t>
            </a:r>
            <a:r>
              <a:rPr lang="zh-CN" altLang="en-US" sz="2000" dirty="0">
                <a:latin typeface="Times New Roman" charset="0"/>
                <a:ea typeface="Times New Roman" charset="0"/>
                <a:cs typeface="Times New Roman" charset="0"/>
              </a:rPr>
              <a:t>中只加一部分。另一种变种是使用对偶的遗忘门和输入门。我们不再是单独地决定需要遗忘什么信息，需要加入什么新信息；而是一起做决定：我们只会在需要在某处放入新信息时忘记该处的旧值；我们只会在已经忘记旧值的位置放入新值。</a:t>
            </a: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1915" y="3067044"/>
            <a:ext cx="8406063" cy="2596396"/>
          </a:xfrm>
          <a:prstGeom prst="rect">
            <a:avLst/>
          </a:prstGeom>
        </p:spPr>
      </p:pic>
    </p:spTree>
    <p:extLst>
      <p:ext uri="{BB962C8B-B14F-4D97-AF65-F5344CB8AC3E}">
        <p14:creationId xmlns:p14="http://schemas.microsoft.com/office/powerpoint/2010/main" val="1733456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78569" y="1797858"/>
            <a:ext cx="10475494" cy="1323439"/>
          </a:xfrm>
          <a:prstGeom prst="rect">
            <a:avLst/>
          </a:prstGeom>
        </p:spPr>
        <p:txBody>
          <a:bodyPr wrap="square">
            <a:spAutoFit/>
          </a:bodyPr>
          <a:lstStyle/>
          <a:p>
            <a:r>
              <a:rPr lang="zh-CN" altLang="en-US" sz="2000" dirty="0" smtClean="0">
                <a:latin typeface="Times New Roman" charset="0"/>
                <a:ea typeface="Times New Roman" charset="0"/>
                <a:cs typeface="Times New Roman" charset="0"/>
              </a:rPr>
              <a:t>        另</a:t>
            </a:r>
            <a:r>
              <a:rPr lang="zh-CN" altLang="en-US" sz="2000" dirty="0">
                <a:latin typeface="Times New Roman" charset="0"/>
                <a:ea typeface="Times New Roman" charset="0"/>
                <a:cs typeface="Times New Roman" charset="0"/>
              </a:rPr>
              <a:t>一个变化更大一些的</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变种叫做</a:t>
            </a:r>
            <a:r>
              <a:rPr lang="en-US" altLang="zh-CN" sz="2000" dirty="0">
                <a:latin typeface="Times New Roman" charset="0"/>
                <a:ea typeface="Times New Roman" charset="0"/>
                <a:cs typeface="Times New Roman" charset="0"/>
              </a:rPr>
              <a:t>Gated Recurrent Unit</a:t>
            </a:r>
            <a:r>
              <a:rPr lang="zh-CN" altLang="en-US" sz="2000" dirty="0">
                <a:latin typeface="Times New Roman" charset="0"/>
                <a:ea typeface="Times New Roman" charset="0"/>
                <a:cs typeface="Times New Roman" charset="0"/>
              </a:rPr>
              <a:t>，或者</a:t>
            </a:r>
            <a:r>
              <a:rPr lang="en-US" altLang="zh-CN" sz="2000" dirty="0">
                <a:latin typeface="Times New Roman" charset="0"/>
                <a:ea typeface="Times New Roman" charset="0"/>
                <a:cs typeface="Times New Roman" charset="0"/>
              </a:rPr>
              <a:t>GRU</a:t>
            </a:r>
            <a:r>
              <a:rPr lang="zh-CN" altLang="en-US" sz="2000" dirty="0">
                <a:latin typeface="Times New Roman" charset="0"/>
                <a:ea typeface="Times New Roman" charset="0"/>
                <a:cs typeface="Times New Roman" charset="0"/>
              </a:rPr>
              <a:t>，由</a:t>
            </a:r>
            <a:r>
              <a:rPr lang="en-US" altLang="zh-CN" sz="2000" dirty="0">
                <a:latin typeface="Times New Roman" charset="0"/>
                <a:ea typeface="Times New Roman" charset="0"/>
                <a:cs typeface="Times New Roman" charset="0"/>
                <a:hlinkClick r:id="rId2"/>
              </a:rPr>
              <a:t>Cho, et al. (2014)</a:t>
            </a:r>
            <a:r>
              <a:rPr lang="zh-CN" altLang="en-US" sz="2000" dirty="0">
                <a:latin typeface="Times New Roman" charset="0"/>
                <a:ea typeface="Times New Roman" charset="0"/>
                <a:cs typeface="Times New Roman" charset="0"/>
              </a:rPr>
              <a:t>提出。</a:t>
            </a:r>
            <a:r>
              <a:rPr lang="en-US" altLang="zh-CN" sz="2000" dirty="0">
                <a:latin typeface="Times New Roman" charset="0"/>
                <a:ea typeface="Times New Roman" charset="0"/>
                <a:cs typeface="Times New Roman" charset="0"/>
              </a:rPr>
              <a:t>GRU</a:t>
            </a:r>
            <a:r>
              <a:rPr lang="zh-CN" altLang="en-US" sz="2000" dirty="0">
                <a:latin typeface="Times New Roman" charset="0"/>
                <a:ea typeface="Times New Roman" charset="0"/>
                <a:cs typeface="Times New Roman" charset="0"/>
              </a:rPr>
              <a:t>将遗忘门和输入门合并成为单一的“更新门</a:t>
            </a:r>
            <a:r>
              <a:rPr lang="en-US" altLang="zh-CN" sz="2000" dirty="0">
                <a:latin typeface="Times New Roman" charset="0"/>
                <a:ea typeface="Times New Roman" charset="0"/>
                <a:cs typeface="Times New Roman" charset="0"/>
              </a:rPr>
              <a:t>(Update Gate)”</a:t>
            </a:r>
            <a:r>
              <a:rPr lang="zh-CN" altLang="en-US" sz="2000" dirty="0">
                <a:latin typeface="Times New Roman" charset="0"/>
                <a:ea typeface="Times New Roman" charset="0"/>
                <a:cs typeface="Times New Roman" charset="0"/>
              </a:rPr>
              <a:t>。</a:t>
            </a:r>
            <a:r>
              <a:rPr lang="en-US" altLang="zh-CN" sz="2000" dirty="0">
                <a:latin typeface="Times New Roman" charset="0"/>
                <a:ea typeface="Times New Roman" charset="0"/>
                <a:cs typeface="Times New Roman" charset="0"/>
              </a:rPr>
              <a:t>GRU</a:t>
            </a:r>
            <a:r>
              <a:rPr lang="zh-CN" altLang="en-US" sz="2000" dirty="0">
                <a:latin typeface="Times New Roman" charset="0"/>
                <a:ea typeface="Times New Roman" charset="0"/>
                <a:cs typeface="Times New Roman" charset="0"/>
              </a:rPr>
              <a:t>同时也将元胞状态</a:t>
            </a:r>
            <a:r>
              <a:rPr lang="en-US" altLang="zh-CN" sz="2000" dirty="0">
                <a:latin typeface="Times New Roman" charset="0"/>
                <a:ea typeface="Times New Roman" charset="0"/>
                <a:cs typeface="Times New Roman" charset="0"/>
              </a:rPr>
              <a:t>(Cell State)</a:t>
            </a:r>
            <a:r>
              <a:rPr lang="zh-CN" altLang="en-US" sz="2000" dirty="0">
                <a:latin typeface="Times New Roman" charset="0"/>
                <a:ea typeface="Times New Roman" charset="0"/>
                <a:cs typeface="Times New Roman" charset="0"/>
              </a:rPr>
              <a:t>和隐状态</a:t>
            </a:r>
            <a:r>
              <a:rPr lang="en-US" altLang="zh-CN" sz="2000" dirty="0">
                <a:latin typeface="Times New Roman" charset="0"/>
                <a:ea typeface="Times New Roman" charset="0"/>
                <a:cs typeface="Times New Roman" charset="0"/>
              </a:rPr>
              <a:t>(Hidden State)</a:t>
            </a:r>
            <a:r>
              <a:rPr lang="zh-CN" altLang="en-US" sz="2000" dirty="0">
                <a:latin typeface="Times New Roman" charset="0"/>
                <a:ea typeface="Times New Roman" charset="0"/>
                <a:cs typeface="Times New Roman" charset="0"/>
              </a:rPr>
              <a:t>合并，同时引入其他的一些变化。该模型比标准的</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模型更加简化，同时现在也变得越来越流行。</a:t>
            </a: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8569" y="3714842"/>
            <a:ext cx="8646694" cy="2670721"/>
          </a:xfrm>
          <a:prstGeom prst="rect">
            <a:avLst/>
          </a:prstGeom>
        </p:spPr>
      </p:pic>
      <p:sp>
        <p:nvSpPr>
          <p:cNvPr id="6" name="矩形 5"/>
          <p:cNvSpPr/>
          <p:nvPr/>
        </p:nvSpPr>
        <p:spPr>
          <a:xfrm>
            <a:off x="3896341" y="728856"/>
            <a:ext cx="3382657"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的变种</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19781525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73769" y="2339006"/>
            <a:ext cx="11069053" cy="1631216"/>
          </a:xfrm>
          <a:prstGeom prst="rect">
            <a:avLst/>
          </a:prstGeom>
        </p:spPr>
        <p:txBody>
          <a:bodyPr wrap="square">
            <a:spAutoFit/>
          </a:bodyPr>
          <a:lstStyle/>
          <a:p>
            <a:r>
              <a:rPr lang="zh-CN" altLang="en-US" sz="2000" dirty="0" smtClean="0">
                <a:latin typeface="Times New Roman" charset="0"/>
                <a:ea typeface="Times New Roman" charset="0"/>
                <a:cs typeface="Times New Roman" charset="0"/>
              </a:rPr>
              <a:t>        另外</a:t>
            </a:r>
            <a:r>
              <a:rPr lang="zh-CN" altLang="en-US" sz="2000" dirty="0">
                <a:latin typeface="Times New Roman" charset="0"/>
                <a:ea typeface="Times New Roman" charset="0"/>
                <a:cs typeface="Times New Roman" charset="0"/>
              </a:rPr>
              <a:t>还有很多其他的模型，比如</a:t>
            </a:r>
            <a:r>
              <a:rPr lang="en-US" altLang="zh-CN" sz="2000" dirty="0">
                <a:latin typeface="Times New Roman" charset="0"/>
                <a:ea typeface="Times New Roman" charset="0"/>
                <a:cs typeface="Times New Roman" charset="0"/>
                <a:hlinkClick r:id="rId2"/>
              </a:rPr>
              <a:t>Yao, et al. (2015)</a:t>
            </a:r>
            <a:r>
              <a:rPr lang="zh-CN" altLang="en-US" sz="2000" dirty="0">
                <a:latin typeface="Times New Roman" charset="0"/>
                <a:ea typeface="Times New Roman" charset="0"/>
                <a:cs typeface="Times New Roman" charset="0"/>
              </a:rPr>
              <a:t>提出的</a:t>
            </a:r>
            <a:r>
              <a:rPr lang="en-US" altLang="zh-CN" sz="2000" dirty="0">
                <a:latin typeface="Times New Roman" charset="0"/>
                <a:ea typeface="Times New Roman" charset="0"/>
                <a:cs typeface="Times New Roman" charset="0"/>
              </a:rPr>
              <a:t>Depth Gated RNNs</a:t>
            </a:r>
            <a:r>
              <a:rPr lang="zh-CN" altLang="en-US" sz="2000" dirty="0">
                <a:latin typeface="Times New Roman" charset="0"/>
                <a:ea typeface="Times New Roman" charset="0"/>
                <a:cs typeface="Times New Roman" charset="0"/>
              </a:rPr>
              <a:t>。同时，还有很多完全不同的解决长期依赖问题的方法，比如</a:t>
            </a:r>
            <a:r>
              <a:rPr lang="en-US" altLang="zh-CN" sz="2000" dirty="0">
                <a:latin typeface="Times New Roman" charset="0"/>
                <a:ea typeface="Times New Roman" charset="0"/>
                <a:cs typeface="Times New Roman" charset="0"/>
                <a:hlinkClick r:id="rId3"/>
              </a:rPr>
              <a:t>Koutnik, et al. (2014)</a:t>
            </a:r>
            <a:r>
              <a:rPr lang="zh-CN" altLang="en-US" sz="2000" dirty="0">
                <a:latin typeface="Times New Roman" charset="0"/>
                <a:ea typeface="Times New Roman" charset="0"/>
                <a:cs typeface="Times New Roman" charset="0"/>
              </a:rPr>
              <a:t>提出的</a:t>
            </a:r>
            <a:r>
              <a:rPr lang="en-US" altLang="zh-CN" sz="2000" dirty="0">
                <a:latin typeface="Times New Roman" charset="0"/>
                <a:ea typeface="Times New Roman" charset="0"/>
                <a:cs typeface="Times New Roman" charset="0"/>
              </a:rPr>
              <a:t>Clockwork RNNs</a:t>
            </a:r>
            <a:r>
              <a:rPr lang="zh-CN" altLang="en-US" sz="2000" dirty="0" smtClean="0">
                <a:latin typeface="Times New Roman" charset="0"/>
                <a:ea typeface="Times New Roman" charset="0"/>
                <a:cs typeface="Times New Roman" charset="0"/>
              </a:rPr>
              <a:t>。不同</a:t>
            </a:r>
            <a:r>
              <a:rPr lang="zh-CN" altLang="en-US" sz="2000" dirty="0">
                <a:latin typeface="Times New Roman" charset="0"/>
                <a:ea typeface="Times New Roman" charset="0"/>
                <a:cs typeface="Times New Roman" charset="0"/>
              </a:rPr>
              <a:t>的模型中哪个最好？这其中的不同真的有关系吗？</a:t>
            </a:r>
            <a:r>
              <a:rPr lang="en-US" altLang="zh-CN" sz="2000" dirty="0">
                <a:latin typeface="Times New Roman" charset="0"/>
                <a:ea typeface="Times New Roman" charset="0"/>
                <a:cs typeface="Times New Roman" charset="0"/>
                <a:hlinkClick r:id="rId4"/>
              </a:rPr>
              <a:t>Greff, et al. (2015)</a:t>
            </a:r>
            <a:r>
              <a:rPr lang="zh-CN" altLang="en-US" sz="2000" dirty="0">
                <a:latin typeface="Times New Roman" charset="0"/>
                <a:ea typeface="Times New Roman" charset="0"/>
                <a:cs typeface="Times New Roman" charset="0"/>
              </a:rPr>
              <a:t>对流行的变种做了一个比较，发现它们基本</a:t>
            </a:r>
            <a:r>
              <a:rPr lang="zh-CN" altLang="en-US" sz="2000" dirty="0" smtClean="0">
                <a:latin typeface="Times New Roman" charset="0"/>
                <a:ea typeface="Times New Roman" charset="0"/>
                <a:cs typeface="Times New Roman" charset="0"/>
              </a:rPr>
              <a:t>相同。</a:t>
            </a:r>
            <a:r>
              <a:rPr lang="en-US" altLang="zh-CN" sz="2000" dirty="0" smtClean="0">
                <a:latin typeface="Times New Roman" charset="0"/>
                <a:ea typeface="Times New Roman" charset="0"/>
                <a:cs typeface="Times New Roman" charset="0"/>
                <a:hlinkClick r:id="rId5"/>
              </a:rPr>
              <a:t>Jozefowicz</a:t>
            </a:r>
            <a:r>
              <a:rPr lang="en-US" altLang="zh-CN" sz="2000" dirty="0">
                <a:latin typeface="Times New Roman" charset="0"/>
                <a:ea typeface="Times New Roman" charset="0"/>
                <a:cs typeface="Times New Roman" charset="0"/>
                <a:hlinkClick r:id="rId5"/>
              </a:rPr>
              <a:t>, et al. (2015)</a:t>
            </a:r>
            <a:r>
              <a:rPr lang="zh-CN" altLang="en-US" sz="2000" dirty="0">
                <a:latin typeface="Times New Roman" charset="0"/>
                <a:ea typeface="Times New Roman" charset="0"/>
                <a:cs typeface="Times New Roman" charset="0"/>
              </a:rPr>
              <a:t>测试了一万多种</a:t>
            </a:r>
            <a:r>
              <a:rPr lang="en-US" altLang="zh-CN" sz="2000" dirty="0">
                <a:latin typeface="Times New Roman" charset="0"/>
                <a:ea typeface="Times New Roman" charset="0"/>
                <a:cs typeface="Times New Roman" charset="0"/>
              </a:rPr>
              <a:t>RNN</a:t>
            </a:r>
            <a:r>
              <a:rPr lang="zh-CN" altLang="en-US" sz="2000" dirty="0">
                <a:latin typeface="Times New Roman" charset="0"/>
                <a:ea typeface="Times New Roman" charset="0"/>
                <a:cs typeface="Times New Roman" charset="0"/>
              </a:rPr>
              <a:t>结构，发现其中的一些在特定的任务上效果比</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要好。</a:t>
            </a:r>
          </a:p>
        </p:txBody>
      </p:sp>
      <p:sp>
        <p:nvSpPr>
          <p:cNvPr id="5" name="矩形 4"/>
          <p:cNvSpPr/>
          <p:nvPr/>
        </p:nvSpPr>
        <p:spPr>
          <a:xfrm>
            <a:off x="3896341" y="937403"/>
            <a:ext cx="3382657"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SimSun" charset="-122"/>
                <a:ea typeface="SimSun" charset="-122"/>
                <a:cs typeface="SimSun" charset="-122"/>
              </a:rPr>
              <a:t>的变种</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7731899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6768" y="937403"/>
            <a:ext cx="59218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Times New Roman" charset="0"/>
                <a:ea typeface="Times New Roman" charset="0"/>
                <a:cs typeface="Times New Roman" charset="0"/>
              </a:rPr>
              <a:t>中</a:t>
            </a:r>
            <a:r>
              <a:rPr lang="zh-CN" altLang="en-US" sz="4400" dirty="0" smtClean="0">
                <a:solidFill>
                  <a:srgbClr val="000000"/>
                </a:solidFill>
                <a:latin typeface="SimSun" charset="-122"/>
                <a:ea typeface="SimSun" charset="-122"/>
                <a:cs typeface="SimSun" charset="-122"/>
              </a:rPr>
              <a:t>的</a:t>
            </a:r>
            <a:r>
              <a:rPr lang="en-US" altLang="zh-CN" sz="4400" dirty="0" smtClean="0">
                <a:solidFill>
                  <a:srgbClr val="000000"/>
                </a:solidFill>
                <a:latin typeface="Times New Roman" charset="0"/>
                <a:ea typeface="Times New Roman" charset="0"/>
                <a:cs typeface="Times New Roman" charset="0"/>
              </a:rPr>
              <a:t>attention</a:t>
            </a:r>
            <a:r>
              <a:rPr lang="zh-CN" altLang="en-US" sz="4400" dirty="0" smtClean="0">
                <a:solidFill>
                  <a:srgbClr val="000000"/>
                </a:solidFill>
                <a:latin typeface="SimSun" charset="-122"/>
                <a:ea typeface="SimSun" charset="-122"/>
                <a:cs typeface="SimSun" charset="-122"/>
              </a:rPr>
              <a:t>机制</a:t>
            </a:r>
            <a:endParaRPr lang="zh-CN" altLang="en-US" sz="4400" b="0" i="0" dirty="0">
              <a:solidFill>
                <a:srgbClr val="000000"/>
              </a:solidFill>
              <a:effectLst/>
              <a:latin typeface="SimSun" charset="-122"/>
              <a:ea typeface="SimSun" charset="-122"/>
              <a:cs typeface="SimSun" charset="-122"/>
            </a:endParaRPr>
          </a:p>
        </p:txBody>
      </p:sp>
      <p:sp>
        <p:nvSpPr>
          <p:cNvPr id="5" name="矩形 4"/>
          <p:cNvSpPr/>
          <p:nvPr/>
        </p:nvSpPr>
        <p:spPr>
          <a:xfrm>
            <a:off x="946484" y="2194627"/>
            <a:ext cx="10363200" cy="2554545"/>
          </a:xfrm>
          <a:prstGeom prst="rect">
            <a:avLst/>
          </a:prstGeom>
        </p:spPr>
        <p:txBody>
          <a:bodyPr wrap="square">
            <a:spAutoFit/>
          </a:bodyPr>
          <a:lstStyle/>
          <a:p>
            <a:pPr indent="457200"/>
            <a:r>
              <a:rPr lang="zh-CN" altLang="en-US" sz="2000" dirty="0">
                <a:latin typeface="Times New Roman" charset="0"/>
                <a:ea typeface="Times New Roman" charset="0"/>
                <a:cs typeface="Times New Roman" charset="0"/>
              </a:rPr>
              <a:t>使用传统编码器</a:t>
            </a:r>
            <a:r>
              <a:rPr lang="en-US" altLang="zh-CN" sz="2000" dirty="0">
                <a:latin typeface="Times New Roman" charset="0"/>
                <a:ea typeface="Times New Roman" charset="0"/>
                <a:cs typeface="Times New Roman" charset="0"/>
              </a:rPr>
              <a:t>-</a:t>
            </a:r>
            <a:r>
              <a:rPr lang="zh-CN" altLang="en-US" sz="2000" dirty="0">
                <a:latin typeface="Times New Roman" charset="0"/>
                <a:ea typeface="Times New Roman" charset="0"/>
                <a:cs typeface="Times New Roman" charset="0"/>
              </a:rPr>
              <a:t>解码器的</a:t>
            </a:r>
            <a:r>
              <a:rPr lang="en-US" altLang="zh-CN" sz="2000" dirty="0">
                <a:latin typeface="Times New Roman" charset="0"/>
                <a:ea typeface="Times New Roman" charset="0"/>
                <a:cs typeface="Times New Roman" charset="0"/>
              </a:rPr>
              <a:t>RNN</a:t>
            </a:r>
            <a:r>
              <a:rPr lang="zh-CN" altLang="en-US" sz="2000" dirty="0">
                <a:latin typeface="Times New Roman" charset="0"/>
                <a:ea typeface="Times New Roman" charset="0"/>
                <a:cs typeface="Times New Roman" charset="0"/>
              </a:rPr>
              <a:t>模型先用一些</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单元来对输入序列进行学习，编码为固定长度的向量表示；然后再用一些</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单元来读取这种向量表示并解码为输出序列。采用这种结构的模型在许多比较难的序列预测问题（如文本翻译）上都取得了最好的结果，因此迅速成为了目前的主流方法。</a:t>
            </a:r>
          </a:p>
          <a:p>
            <a:endParaRPr lang="en-US" altLang="zh-CN" sz="2000" dirty="0">
              <a:latin typeface="Times New Roman" charset="0"/>
              <a:ea typeface="Times New Roman" charset="0"/>
              <a:cs typeface="Times New Roman" charset="0"/>
            </a:endParaRPr>
          </a:p>
          <a:p>
            <a:pPr indent="457200"/>
            <a:r>
              <a:rPr lang="zh-CN" altLang="en-US" sz="2000" dirty="0">
                <a:latin typeface="SimSun" charset="-122"/>
                <a:ea typeface="SimSun" charset="-122"/>
                <a:cs typeface="SimSun" charset="-122"/>
              </a:rPr>
              <a:t>这种结构在很多其他的领域上也取得了不错的结果。然而，它存在一个问题在于：输入序列不论长短都会被编码成一个固定长度的向量表示，而解码则受限于该固定长度的向量表示。</a:t>
            </a:r>
          </a:p>
        </p:txBody>
      </p:sp>
      <p:sp>
        <p:nvSpPr>
          <p:cNvPr id="6" name="矩形 5"/>
          <p:cNvSpPr/>
          <p:nvPr/>
        </p:nvSpPr>
        <p:spPr>
          <a:xfrm>
            <a:off x="946484" y="4713735"/>
            <a:ext cx="10074442" cy="707886"/>
          </a:xfrm>
          <a:prstGeom prst="rect">
            <a:avLst/>
          </a:prstGeom>
        </p:spPr>
        <p:txBody>
          <a:bodyPr wrap="square">
            <a:spAutoFit/>
          </a:bodyPr>
          <a:lstStyle/>
          <a:p>
            <a:pPr indent="457200"/>
            <a:r>
              <a:rPr lang="zh-CN" altLang="en-US" sz="2000" dirty="0">
                <a:solidFill>
                  <a:srgbClr val="555555"/>
                </a:solidFill>
                <a:latin typeface="SimSun" charset="-122"/>
                <a:ea typeface="SimSun" charset="-122"/>
                <a:cs typeface="SimSun" charset="-122"/>
              </a:rPr>
              <a:t>这个问题限制了模型的性能，尤其是当输入序列比较长时，模型的性能会变得很差（在文本翻译任务上表现为待翻译的原始文本长度过长时翻译质量较差）。</a:t>
            </a:r>
            <a:endParaRPr lang="zh-CN" altLang="en-US" sz="2000" dirty="0">
              <a:latin typeface="SimSun" charset="-122"/>
              <a:ea typeface="SimSun" charset="-122"/>
              <a:cs typeface="SimSun" charset="-122"/>
            </a:endParaRPr>
          </a:p>
        </p:txBody>
      </p:sp>
    </p:spTree>
    <p:extLst>
      <p:ext uri="{BB962C8B-B14F-4D97-AF65-F5344CB8AC3E}">
        <p14:creationId xmlns:p14="http://schemas.microsoft.com/office/powerpoint/2010/main" val="10030508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30441" y="2614863"/>
            <a:ext cx="10234863" cy="1631216"/>
          </a:xfrm>
          <a:prstGeom prst="rect">
            <a:avLst/>
          </a:prstGeom>
        </p:spPr>
        <p:txBody>
          <a:bodyPr wrap="square">
            <a:spAutoFit/>
          </a:bodyPr>
          <a:lstStyle/>
          <a:p>
            <a:pPr indent="457200"/>
            <a:r>
              <a:rPr lang="zh-CN" altLang="en-US" sz="2000" dirty="0">
                <a:latin typeface="SimSun" charset="-122"/>
                <a:ea typeface="SimSun" charset="-122"/>
                <a:cs typeface="SimSun" charset="-122"/>
              </a:rPr>
              <a:t>“一个潜在的问题是，采用编码器</a:t>
            </a:r>
            <a:r>
              <a:rPr lang="en-US" altLang="zh-CN" sz="2000" dirty="0">
                <a:latin typeface="SimSun" charset="-122"/>
                <a:ea typeface="SimSun" charset="-122"/>
                <a:cs typeface="SimSun" charset="-122"/>
              </a:rPr>
              <a:t>-</a:t>
            </a:r>
            <a:r>
              <a:rPr lang="zh-CN" altLang="en-US" sz="2000" dirty="0">
                <a:latin typeface="SimSun" charset="-122"/>
                <a:ea typeface="SimSun" charset="-122"/>
                <a:cs typeface="SimSun" charset="-122"/>
              </a:rPr>
              <a:t>解码器结构的神经网络模型需要将输入序列中的必要信息表示为一个固定长度的向量，而当输入序列很长时则难以保留全部的必要信息（因为太多），尤其是当输入序列的长度比训练数据集中的更长时。”</a:t>
            </a:r>
          </a:p>
          <a:p>
            <a:pPr indent="457200"/>
            <a:r>
              <a:rPr lang="en-US" altLang="zh-CN" sz="2000" dirty="0">
                <a:latin typeface="Times New Roman" charset="0"/>
                <a:ea typeface="Times New Roman" charset="0"/>
                <a:cs typeface="Times New Roman" charset="0"/>
              </a:rPr>
              <a:t>— Dzmitry Bahdanau, et al., </a:t>
            </a:r>
            <a:r>
              <a:rPr lang="en-US" altLang="zh-CN" sz="2000" dirty="0" smtClean="0">
                <a:latin typeface="Times New Roman" charset="0"/>
                <a:ea typeface="Times New Roman" charset="0"/>
                <a:cs typeface="Times New Roman" charset="0"/>
                <a:hlinkClick r:id="rId3"/>
              </a:rPr>
              <a:t>Neural </a:t>
            </a:r>
            <a:r>
              <a:rPr lang="en-US" altLang="zh-CN" sz="2000" dirty="0">
                <a:latin typeface="Times New Roman" charset="0"/>
                <a:ea typeface="Times New Roman" charset="0"/>
                <a:cs typeface="Times New Roman" charset="0"/>
                <a:hlinkClick r:id="rId3"/>
              </a:rPr>
              <a:t>machine translation by jointly learning to align and </a:t>
            </a:r>
            <a:r>
              <a:rPr lang="en-US" altLang="zh-CN" sz="2000" dirty="0" smtClean="0">
                <a:latin typeface="Times New Roman" charset="0"/>
                <a:ea typeface="Times New Roman" charset="0"/>
                <a:cs typeface="Times New Roman" charset="0"/>
                <a:hlinkClick r:id="rId3"/>
              </a:rPr>
              <a:t>translate</a:t>
            </a:r>
            <a:r>
              <a:rPr lang="en-US" altLang="zh-CN" sz="2000" dirty="0">
                <a:latin typeface="Times New Roman" charset="0"/>
                <a:ea typeface="Times New Roman" charset="0"/>
                <a:cs typeface="Times New Roman" charset="0"/>
                <a:hlinkClick r:id="rId3"/>
              </a:rPr>
              <a:t>,</a:t>
            </a:r>
            <a:r>
              <a:rPr lang="en-US" altLang="zh-CN" sz="2000" dirty="0" smtClean="0">
                <a:latin typeface="Times New Roman" charset="0"/>
                <a:ea typeface="Times New Roman" charset="0"/>
                <a:cs typeface="Times New Roman" charset="0"/>
                <a:hlinkClick r:id="rId3"/>
              </a:rPr>
              <a:t> </a:t>
            </a:r>
            <a:r>
              <a:rPr lang="en-US" altLang="zh-CN" sz="2000" dirty="0" smtClean="0">
                <a:latin typeface="Times New Roman" charset="0"/>
                <a:ea typeface="Times New Roman" charset="0"/>
                <a:cs typeface="Times New Roman" charset="0"/>
              </a:rPr>
              <a:t>2015</a:t>
            </a:r>
            <a:endParaRPr lang="zh-CN" altLang="en-US" sz="2000" dirty="0">
              <a:latin typeface="Times New Roman" charset="0"/>
              <a:ea typeface="Times New Roman" charset="0"/>
              <a:cs typeface="Times New Roman" charset="0"/>
            </a:endParaRPr>
          </a:p>
        </p:txBody>
      </p:sp>
      <p:sp>
        <p:nvSpPr>
          <p:cNvPr id="5" name="矩形 4"/>
          <p:cNvSpPr/>
          <p:nvPr/>
        </p:nvSpPr>
        <p:spPr>
          <a:xfrm>
            <a:off x="2626768" y="937403"/>
            <a:ext cx="59218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Times New Roman" charset="0"/>
                <a:ea typeface="Times New Roman" charset="0"/>
                <a:cs typeface="Times New Roman" charset="0"/>
              </a:rPr>
              <a:t>中</a:t>
            </a:r>
            <a:r>
              <a:rPr lang="zh-CN" altLang="en-US" sz="4400" dirty="0" smtClean="0">
                <a:solidFill>
                  <a:srgbClr val="000000"/>
                </a:solidFill>
                <a:latin typeface="SimSun" charset="-122"/>
                <a:ea typeface="SimSun" charset="-122"/>
                <a:cs typeface="SimSun" charset="-122"/>
              </a:rPr>
              <a:t>的</a:t>
            </a:r>
            <a:r>
              <a:rPr lang="en-US" altLang="zh-CN" sz="4400" dirty="0" smtClean="0">
                <a:solidFill>
                  <a:srgbClr val="000000"/>
                </a:solidFill>
                <a:latin typeface="Times New Roman" charset="0"/>
                <a:ea typeface="Times New Roman" charset="0"/>
                <a:cs typeface="Times New Roman" charset="0"/>
              </a:rPr>
              <a:t>attention</a:t>
            </a:r>
            <a:r>
              <a:rPr lang="zh-CN" altLang="en-US" sz="4400" dirty="0" smtClean="0">
                <a:solidFill>
                  <a:srgbClr val="000000"/>
                </a:solidFill>
                <a:latin typeface="SimSun" charset="-122"/>
                <a:ea typeface="SimSun" charset="-122"/>
                <a:cs typeface="SimSun" charset="-122"/>
              </a:rPr>
              <a:t>机制</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7210194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6768" y="937403"/>
            <a:ext cx="59218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Times New Roman" charset="0"/>
                <a:ea typeface="Times New Roman" charset="0"/>
                <a:cs typeface="Times New Roman" charset="0"/>
              </a:rPr>
              <a:t>中</a:t>
            </a:r>
            <a:r>
              <a:rPr lang="zh-CN" altLang="en-US" sz="4400" dirty="0" smtClean="0">
                <a:solidFill>
                  <a:srgbClr val="000000"/>
                </a:solidFill>
                <a:latin typeface="SimSun" charset="-122"/>
                <a:ea typeface="SimSun" charset="-122"/>
                <a:cs typeface="SimSun" charset="-122"/>
              </a:rPr>
              <a:t>的</a:t>
            </a:r>
            <a:r>
              <a:rPr lang="en-US" altLang="zh-CN" sz="4400" dirty="0" smtClean="0">
                <a:solidFill>
                  <a:srgbClr val="000000"/>
                </a:solidFill>
                <a:latin typeface="Times New Roman" charset="0"/>
                <a:ea typeface="Times New Roman" charset="0"/>
                <a:cs typeface="Times New Roman" charset="0"/>
              </a:rPr>
              <a:t>attention</a:t>
            </a:r>
            <a:r>
              <a:rPr lang="zh-CN" altLang="en-US" sz="4400" dirty="0" smtClean="0">
                <a:solidFill>
                  <a:srgbClr val="000000"/>
                </a:solidFill>
                <a:latin typeface="SimSun" charset="-122"/>
                <a:ea typeface="SimSun" charset="-122"/>
                <a:cs typeface="SimSun" charset="-122"/>
              </a:rPr>
              <a:t>机制</a:t>
            </a:r>
            <a:endParaRPr lang="zh-CN" altLang="en-US" sz="4400" b="0" i="0" dirty="0">
              <a:solidFill>
                <a:srgbClr val="000000"/>
              </a:solidFill>
              <a:effectLst/>
              <a:latin typeface="SimSun" charset="-122"/>
              <a:ea typeface="SimSun" charset="-122"/>
              <a:cs typeface="SimSun" charset="-122"/>
            </a:endParaRPr>
          </a:p>
        </p:txBody>
      </p:sp>
      <p:sp>
        <p:nvSpPr>
          <p:cNvPr id="5" name="矩形 4"/>
          <p:cNvSpPr/>
          <p:nvPr/>
        </p:nvSpPr>
        <p:spPr>
          <a:xfrm>
            <a:off x="561472" y="2460823"/>
            <a:ext cx="10555706" cy="2246769"/>
          </a:xfrm>
          <a:prstGeom prst="rect">
            <a:avLst/>
          </a:prstGeom>
        </p:spPr>
        <p:txBody>
          <a:bodyPr wrap="square">
            <a:spAutoFit/>
          </a:bodyPr>
          <a:lstStyle/>
          <a:p>
            <a:pPr indent="457200"/>
            <a:r>
              <a:rPr lang="en-US" altLang="zh-CN" sz="2000" dirty="0">
                <a:latin typeface="Times New Roman" charset="0"/>
                <a:ea typeface="Times New Roman" charset="0"/>
                <a:cs typeface="Times New Roman" charset="0"/>
              </a:rPr>
              <a:t>Attention</a:t>
            </a:r>
            <a:r>
              <a:rPr lang="zh-CN" altLang="en-US" sz="2000" dirty="0">
                <a:latin typeface="Times New Roman" charset="0"/>
                <a:ea typeface="Times New Roman" charset="0"/>
                <a:cs typeface="Times New Roman" charset="0"/>
              </a:rPr>
              <a:t>机制的基本思想是，打破了传统编码器</a:t>
            </a:r>
            <a:r>
              <a:rPr lang="en-US" altLang="zh-CN" sz="2000" dirty="0">
                <a:latin typeface="Times New Roman" charset="0"/>
                <a:ea typeface="Times New Roman" charset="0"/>
                <a:cs typeface="Times New Roman" charset="0"/>
              </a:rPr>
              <a:t>-</a:t>
            </a:r>
            <a:r>
              <a:rPr lang="zh-CN" altLang="en-US" sz="2000" dirty="0">
                <a:latin typeface="Times New Roman" charset="0"/>
                <a:ea typeface="Times New Roman" charset="0"/>
                <a:cs typeface="Times New Roman" charset="0"/>
              </a:rPr>
              <a:t>解码器结构在编解码时都依赖于内部一个固定长度向量的限制。</a:t>
            </a:r>
            <a:endParaRPr lang="en-US" altLang="zh-CN" sz="2000" dirty="0">
              <a:latin typeface="Times New Roman" charset="0"/>
              <a:ea typeface="Times New Roman" charset="0"/>
              <a:cs typeface="Times New Roman" charset="0"/>
            </a:endParaRPr>
          </a:p>
          <a:p>
            <a:pPr indent="457200"/>
            <a:endParaRPr lang="zh-CN" altLang="en-US" sz="2000" dirty="0">
              <a:latin typeface="Times New Roman" charset="0"/>
              <a:ea typeface="Times New Roman" charset="0"/>
              <a:cs typeface="Times New Roman" charset="0"/>
            </a:endParaRPr>
          </a:p>
          <a:p>
            <a:pPr indent="457200"/>
            <a:r>
              <a:rPr lang="en-US" altLang="zh-CN" sz="2000" dirty="0">
                <a:latin typeface="Times New Roman" charset="0"/>
                <a:ea typeface="Times New Roman" charset="0"/>
                <a:cs typeface="Times New Roman" charset="0"/>
              </a:rPr>
              <a:t>Attention</a:t>
            </a:r>
            <a:r>
              <a:rPr lang="zh-CN" altLang="en-US" sz="2000" dirty="0">
                <a:latin typeface="Times New Roman" charset="0"/>
                <a:ea typeface="Times New Roman" charset="0"/>
                <a:cs typeface="Times New Roman" charset="0"/>
              </a:rPr>
              <a:t>机制的实现是通过保留</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编码器对输入序列的中间输出结果，然后训练一个模型来对这些输入进行选择性的学习并且在模型输出时将输出序列与之进行关联。</a:t>
            </a:r>
            <a:endParaRPr lang="en-US" altLang="zh-CN" sz="2000" dirty="0">
              <a:latin typeface="Times New Roman" charset="0"/>
              <a:ea typeface="Times New Roman" charset="0"/>
              <a:cs typeface="Times New Roman" charset="0"/>
            </a:endParaRPr>
          </a:p>
          <a:p>
            <a:pPr indent="457200"/>
            <a:endParaRPr lang="zh-CN" altLang="en-US" sz="2000" dirty="0">
              <a:latin typeface="Times New Roman" charset="0"/>
              <a:ea typeface="Times New Roman" charset="0"/>
              <a:cs typeface="Times New Roman" charset="0"/>
            </a:endParaRPr>
          </a:p>
          <a:p>
            <a:pPr indent="457200"/>
            <a:r>
              <a:rPr lang="zh-CN" altLang="en-US" sz="2000" dirty="0">
                <a:latin typeface="SimSun" charset="-122"/>
                <a:ea typeface="SimSun" charset="-122"/>
                <a:cs typeface="SimSun" charset="-122"/>
              </a:rPr>
              <a:t>换一个角度而言，输出序列中的每一项的生成概率取决于在输入序列中选择了哪些项。</a:t>
            </a:r>
          </a:p>
        </p:txBody>
      </p:sp>
    </p:spTree>
    <p:extLst>
      <p:ext uri="{BB962C8B-B14F-4D97-AF65-F5344CB8AC3E}">
        <p14:creationId xmlns:p14="http://schemas.microsoft.com/office/powerpoint/2010/main" val="17211541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25115" y="2659848"/>
            <a:ext cx="11181347" cy="2246769"/>
          </a:xfrm>
          <a:prstGeom prst="rect">
            <a:avLst/>
          </a:prstGeom>
        </p:spPr>
        <p:txBody>
          <a:bodyPr wrap="square">
            <a:spAutoFit/>
          </a:bodyPr>
          <a:lstStyle/>
          <a:p>
            <a:pPr indent="457200"/>
            <a:r>
              <a:rPr lang="zh-CN" altLang="en-US" sz="2000" dirty="0" smtClean="0">
                <a:latin typeface="Times New Roman" charset="0"/>
                <a:ea typeface="Times New Roman" charset="0"/>
                <a:cs typeface="Times New Roman" charset="0"/>
              </a:rPr>
              <a:t>“</a:t>
            </a:r>
            <a:r>
              <a:rPr lang="zh-CN" altLang="en-US" sz="2000" dirty="0">
                <a:latin typeface="Times New Roman" charset="0"/>
                <a:ea typeface="Times New Roman" charset="0"/>
                <a:cs typeface="Times New Roman" charset="0"/>
              </a:rPr>
              <a:t>在文本翻译任务上，使用</a:t>
            </a:r>
            <a:r>
              <a:rPr lang="en-US" altLang="zh-CN" sz="2000" dirty="0">
                <a:latin typeface="Times New Roman" charset="0"/>
                <a:ea typeface="Times New Roman" charset="0"/>
                <a:cs typeface="Times New Roman" charset="0"/>
              </a:rPr>
              <a:t>attention</a:t>
            </a:r>
            <a:r>
              <a:rPr lang="zh-CN" altLang="en-US" sz="2000" dirty="0">
                <a:latin typeface="Times New Roman" charset="0"/>
                <a:ea typeface="Times New Roman" charset="0"/>
                <a:cs typeface="Times New Roman" charset="0"/>
              </a:rPr>
              <a:t>机制的模型每生成一个词时都会在输入序列中找出一个与之最相关的词集合。之后模型根据当前的上下文向量 </a:t>
            </a:r>
            <a:r>
              <a:rPr lang="en-US" altLang="zh-CN" sz="2000" dirty="0">
                <a:latin typeface="Times New Roman" charset="0"/>
                <a:ea typeface="Times New Roman" charset="0"/>
                <a:cs typeface="Times New Roman" charset="0"/>
              </a:rPr>
              <a:t>(context vectors) </a:t>
            </a:r>
            <a:r>
              <a:rPr lang="zh-CN" altLang="en-US" sz="2000" dirty="0">
                <a:latin typeface="Times New Roman" charset="0"/>
                <a:ea typeface="Times New Roman" charset="0"/>
                <a:cs typeface="Times New Roman" charset="0"/>
              </a:rPr>
              <a:t>和所有之前生成出的词来预测下一个目标词。</a:t>
            </a:r>
          </a:p>
          <a:p>
            <a:pPr indent="457200"/>
            <a:r>
              <a:rPr lang="en-US" altLang="zh-CN" sz="2000" dirty="0">
                <a:latin typeface="Times New Roman" charset="0"/>
                <a:ea typeface="Times New Roman" charset="0"/>
                <a:cs typeface="Times New Roman" charset="0"/>
              </a:rPr>
              <a:t>… </a:t>
            </a:r>
            <a:r>
              <a:rPr lang="zh-CN" altLang="en-US" sz="2000" dirty="0">
                <a:latin typeface="Times New Roman" charset="0"/>
                <a:ea typeface="Times New Roman" charset="0"/>
                <a:cs typeface="Times New Roman" charset="0"/>
              </a:rPr>
              <a:t>它将输入序列转化为一堆向量的序列并自适应地从中选择一个子集来解码出目标翻译文本。这感觉上像是用于文本翻译的神经网络模型需要“压缩”输入文本中的所有信息为一个固定长度的向量，不论输入文本的长短。”</a:t>
            </a:r>
            <a:r>
              <a:rPr lang="en-US" altLang="zh-CN" sz="2000" dirty="0">
                <a:latin typeface="Times New Roman" charset="0"/>
                <a:ea typeface="Times New Roman" charset="0"/>
                <a:cs typeface="Times New Roman" charset="0"/>
              </a:rPr>
              <a:t> — Dzmitry Bahdanau, et al., </a:t>
            </a:r>
            <a:r>
              <a:rPr lang="en-US" altLang="zh-CN" sz="2000" dirty="0">
                <a:latin typeface="Times New Roman" charset="0"/>
                <a:ea typeface="Times New Roman" charset="0"/>
                <a:cs typeface="Times New Roman" charset="0"/>
                <a:hlinkClick r:id="rId2"/>
              </a:rPr>
              <a:t>Neural machine translation by jointly learning to align and translate, 2015</a:t>
            </a:r>
            <a:endParaRPr lang="zh-CN" altLang="en-US" sz="2000" dirty="0">
              <a:latin typeface="Times New Roman" charset="0"/>
              <a:ea typeface="Times New Roman" charset="0"/>
              <a:cs typeface="Times New Roman" charset="0"/>
            </a:endParaRPr>
          </a:p>
        </p:txBody>
      </p:sp>
      <p:sp>
        <p:nvSpPr>
          <p:cNvPr id="6" name="矩形 5"/>
          <p:cNvSpPr/>
          <p:nvPr/>
        </p:nvSpPr>
        <p:spPr>
          <a:xfrm>
            <a:off x="2610726" y="1178035"/>
            <a:ext cx="59218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Times New Roman" charset="0"/>
                <a:ea typeface="Times New Roman" charset="0"/>
                <a:cs typeface="Times New Roman" charset="0"/>
              </a:rPr>
              <a:t>中</a:t>
            </a:r>
            <a:r>
              <a:rPr lang="zh-CN" altLang="en-US" sz="4400" dirty="0" smtClean="0">
                <a:solidFill>
                  <a:srgbClr val="000000"/>
                </a:solidFill>
                <a:latin typeface="SimSun" charset="-122"/>
                <a:ea typeface="SimSun" charset="-122"/>
                <a:cs typeface="SimSun" charset="-122"/>
              </a:rPr>
              <a:t>的</a:t>
            </a:r>
            <a:r>
              <a:rPr lang="en-US" altLang="zh-CN" sz="4400" dirty="0" smtClean="0">
                <a:solidFill>
                  <a:srgbClr val="000000"/>
                </a:solidFill>
                <a:latin typeface="Times New Roman" charset="0"/>
                <a:ea typeface="Times New Roman" charset="0"/>
                <a:cs typeface="Times New Roman" charset="0"/>
              </a:rPr>
              <a:t>attention</a:t>
            </a:r>
            <a:r>
              <a:rPr lang="zh-CN" altLang="en-US" sz="4400" dirty="0" smtClean="0">
                <a:solidFill>
                  <a:srgbClr val="000000"/>
                </a:solidFill>
                <a:latin typeface="SimSun" charset="-122"/>
                <a:ea typeface="SimSun" charset="-122"/>
                <a:cs typeface="SimSun" charset="-122"/>
              </a:rPr>
              <a:t>机制</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793982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974497" y="1592958"/>
            <a:ext cx="9717206" cy="4401205"/>
          </a:xfrm>
          <a:prstGeom prst="rect">
            <a:avLst/>
          </a:prstGeom>
          <a:noFill/>
        </p:spPr>
        <p:txBody>
          <a:bodyPr wrap="square" rtlCol="0">
            <a:spAutoFit/>
          </a:bodyPr>
          <a:lstStyle/>
          <a:p>
            <a:r>
              <a:rPr lang="zh-CN" altLang="en-US" dirty="0" smtClean="0"/>
              <a:t>       </a:t>
            </a:r>
            <a:r>
              <a:rPr lang="zh-CN" altLang="en-US" dirty="0" smtClean="0">
                <a:latin typeface="Times New Roman" charset="0"/>
                <a:ea typeface="Times New Roman" charset="0"/>
                <a:cs typeface="Times New Roman" charset="0"/>
              </a:rPr>
              <a:t> </a:t>
            </a:r>
            <a:r>
              <a:rPr lang="en-US" altLang="zh-CN" sz="2000" dirty="0" smtClean="0">
                <a:latin typeface="Times New Roman" charset="0"/>
                <a:ea typeface="Times New Roman" charset="0"/>
                <a:cs typeface="Times New Roman" charset="0"/>
              </a:rPr>
              <a:t>RNN</a:t>
            </a:r>
            <a:r>
              <a:rPr lang="zh-CN" altLang="en-US" sz="2000" dirty="0">
                <a:latin typeface="SimSun" charset="-122"/>
                <a:ea typeface="SimSun" charset="-122"/>
                <a:cs typeface="SimSun" charset="-122"/>
              </a:rPr>
              <a:t>的一个核心思想是将以前的信息连接到当前的任务中来，比如，考虑一个语言模型，通过前面的单词来预测接下来的单词。如果我们想预测句子“</a:t>
            </a:r>
            <a:r>
              <a:rPr lang="en-US" altLang="zh-CN" dirty="0">
                <a:latin typeface="Times New Roman" charset="0"/>
                <a:ea typeface="Times New Roman" charset="0"/>
                <a:cs typeface="Times New Roman" charset="0"/>
              </a:rPr>
              <a:t>the clouds are in the sky”</a:t>
            </a:r>
            <a:r>
              <a:rPr lang="zh-CN" altLang="en-US" sz="2000" dirty="0">
                <a:latin typeface="SimSun" charset="-122"/>
                <a:ea typeface="SimSun" charset="-122"/>
                <a:cs typeface="SimSun" charset="-122"/>
              </a:rPr>
              <a:t>中的最后一个单词，我们不需要更多的上下文信息</a:t>
            </a:r>
            <a:r>
              <a:rPr lang="en-US" altLang="zh-CN" sz="2000" dirty="0">
                <a:latin typeface="SimSun" charset="-122"/>
                <a:ea typeface="SimSun" charset="-122"/>
                <a:cs typeface="SimSun" charset="-122"/>
              </a:rPr>
              <a:t>——</a:t>
            </a:r>
            <a:r>
              <a:rPr lang="zh-CN" altLang="en-US" sz="2000" dirty="0">
                <a:latin typeface="SimSun" charset="-122"/>
                <a:ea typeface="SimSun" charset="-122"/>
                <a:cs typeface="SimSun" charset="-122"/>
              </a:rPr>
              <a:t>很明显下一个单词应该是</a:t>
            </a:r>
            <a:r>
              <a:rPr lang="en-US" altLang="zh-CN" sz="2000" dirty="0">
                <a:latin typeface="SimSun" charset="-122"/>
                <a:ea typeface="SimSun" charset="-122"/>
                <a:cs typeface="SimSun" charset="-122"/>
              </a:rPr>
              <a:t>sky</a:t>
            </a:r>
            <a:r>
              <a:rPr lang="zh-CN" altLang="en-US" sz="2000" dirty="0">
                <a:latin typeface="SimSun" charset="-122"/>
                <a:ea typeface="SimSun" charset="-122"/>
                <a:cs typeface="SimSun" charset="-122"/>
              </a:rPr>
              <a:t>。在这种情况下，当前位置与相关信息所在位置之间的距离相对较小，</a:t>
            </a:r>
            <a:r>
              <a:rPr lang="en-US" altLang="zh-CN" sz="2000" dirty="0">
                <a:latin typeface="SimSun" charset="-122"/>
                <a:ea typeface="SimSun" charset="-122"/>
                <a:cs typeface="SimSun" charset="-122"/>
              </a:rPr>
              <a:t>RNN</a:t>
            </a:r>
            <a:r>
              <a:rPr lang="zh-CN" altLang="en-US" sz="2000" dirty="0">
                <a:latin typeface="SimSun" charset="-122"/>
                <a:ea typeface="SimSun" charset="-122"/>
                <a:cs typeface="SimSun" charset="-122"/>
              </a:rPr>
              <a:t>可以被训练来使用这样的信息。如果</a:t>
            </a:r>
            <a:r>
              <a:rPr lang="en-US" altLang="zh-CN" sz="2000" dirty="0">
                <a:latin typeface="SimSun" charset="-122"/>
                <a:ea typeface="SimSun" charset="-122"/>
                <a:cs typeface="SimSun" charset="-122"/>
              </a:rPr>
              <a:t>RNN</a:t>
            </a:r>
            <a:r>
              <a:rPr lang="zh-CN" altLang="en-US" sz="2000" dirty="0">
                <a:latin typeface="SimSun" charset="-122"/>
                <a:ea typeface="SimSun" charset="-122"/>
                <a:cs typeface="SimSun" charset="-122"/>
              </a:rPr>
              <a:t>真的能够这样做的话，那么它们将会极其有用。但是事实并不是如此</a:t>
            </a:r>
            <a:r>
              <a:rPr lang="zh-CN" altLang="en-US" sz="2000" dirty="0" smtClean="0">
                <a:latin typeface="SimSun" charset="-122"/>
                <a:ea typeface="SimSun" charset="-122"/>
                <a:cs typeface="SimSun" charset="-122"/>
              </a:rPr>
              <a:t>。</a:t>
            </a:r>
            <a:r>
              <a:rPr lang="zh-CN" altLang="en-US" sz="2000" dirty="0">
                <a:latin typeface="SimSun" charset="-122"/>
                <a:ea typeface="SimSun" charset="-122"/>
                <a:cs typeface="SimSun" charset="-122"/>
              </a:rPr>
              <a:t/>
            </a:r>
            <a:br>
              <a:rPr lang="zh-CN" altLang="en-US" sz="2000" dirty="0">
                <a:latin typeface="SimSun" charset="-122"/>
                <a:ea typeface="SimSun" charset="-122"/>
                <a:cs typeface="SimSun" charset="-122"/>
              </a:rPr>
            </a:br>
            <a:endParaRPr lang="zh-CN" altLang="en-US" sz="2000" dirty="0">
              <a:latin typeface="SimSun" charset="-122"/>
              <a:ea typeface="SimSun" charset="-122"/>
              <a:cs typeface="SimSun" charset="-122"/>
            </a:endParaRPr>
          </a:p>
          <a:p>
            <a:r>
              <a:rPr lang="zh-CN" altLang="en-US" sz="2000" dirty="0">
                <a:latin typeface="SimSun" charset="-122"/>
                <a:ea typeface="SimSun" charset="-122"/>
                <a:cs typeface="SimSun" charset="-122"/>
              </a:rPr>
              <a:t>       有时候我们需要更多的上下文信息。比如，我们想预测句子</a:t>
            </a:r>
            <a:r>
              <a:rPr lang="zh-CN" altLang="en-US" dirty="0">
                <a:latin typeface="Times New Roman" charset="0"/>
                <a:ea typeface="Times New Roman" charset="0"/>
                <a:cs typeface="Times New Roman" charset="0"/>
              </a:rPr>
              <a:t>“</a:t>
            </a:r>
            <a:r>
              <a:rPr lang="en-US" altLang="zh-CN" dirty="0">
                <a:latin typeface="Times New Roman" charset="0"/>
                <a:ea typeface="Times New Roman" charset="0"/>
                <a:cs typeface="Times New Roman" charset="0"/>
              </a:rPr>
              <a:t>I grew up in France… I speak fluent French”</a:t>
            </a:r>
            <a:r>
              <a:rPr lang="zh-CN" altLang="en-US" sz="2000" dirty="0">
                <a:latin typeface="SimSun" charset="-122"/>
                <a:ea typeface="SimSun" charset="-122"/>
                <a:cs typeface="SimSun" charset="-122"/>
              </a:rPr>
              <a:t>中的最后一个单词。最近的信息告诉我们，最后一个单词可能是某种语言的名字，然而如果我们想确定到底是哪种语言的话，我们需要</a:t>
            </a:r>
            <a:r>
              <a:rPr lang="en-US" altLang="zh-CN" dirty="0">
                <a:latin typeface="Times New Roman" charset="0"/>
                <a:ea typeface="Times New Roman" charset="0"/>
                <a:cs typeface="Times New Roman" charset="0"/>
              </a:rPr>
              <a:t>France</a:t>
            </a:r>
            <a:r>
              <a:rPr lang="zh-CN" altLang="en-US" sz="2000" dirty="0">
                <a:latin typeface="SimSun" charset="-122"/>
                <a:ea typeface="SimSun" charset="-122"/>
                <a:cs typeface="SimSun" charset="-122"/>
              </a:rPr>
              <a:t>这个更远的上下文信息。实际上，相关信息和需要该信息的位置之间的距离可能非常的远。不幸的是，随着距离的增大，</a:t>
            </a:r>
            <a:r>
              <a:rPr lang="en-US" altLang="zh-CN" sz="2000" dirty="0">
                <a:latin typeface="SimSun" charset="-122"/>
                <a:ea typeface="SimSun" charset="-122"/>
                <a:cs typeface="SimSun" charset="-122"/>
              </a:rPr>
              <a:t>RNN</a:t>
            </a:r>
            <a:r>
              <a:rPr lang="zh-CN" altLang="en-US" sz="2000" dirty="0">
                <a:latin typeface="SimSun" charset="-122"/>
                <a:ea typeface="SimSun" charset="-122"/>
                <a:cs typeface="SimSun" charset="-122"/>
              </a:rPr>
              <a:t>对于如何将这样的信息连接起来无能为力。幸运的是，</a:t>
            </a:r>
            <a:r>
              <a:rPr lang="en-US" altLang="zh-CN" dirty="0">
                <a:latin typeface="Times New Roman" charset="0"/>
                <a:ea typeface="Times New Roman" charset="0"/>
                <a:cs typeface="Times New Roman" charset="0"/>
              </a:rPr>
              <a:t>LSTM</a:t>
            </a:r>
            <a:r>
              <a:rPr lang="zh-CN" altLang="en-US" sz="2000" dirty="0">
                <a:latin typeface="SimSun" charset="-122"/>
                <a:ea typeface="SimSun" charset="-122"/>
                <a:cs typeface="SimSun" charset="-122"/>
              </a:rPr>
              <a:t>可以。</a:t>
            </a:r>
          </a:p>
          <a:p>
            <a:endParaRPr kumimoji="1" lang="zh-CN" altLang="en-US" sz="2000" dirty="0">
              <a:latin typeface="SimSun" charset="-122"/>
              <a:ea typeface="SimSun" charset="-122"/>
              <a:cs typeface="SimSun" charset="-122"/>
            </a:endParaRPr>
          </a:p>
        </p:txBody>
      </p:sp>
      <p:sp>
        <p:nvSpPr>
          <p:cNvPr id="3" name="文本框 2"/>
          <p:cNvSpPr txBox="1"/>
          <p:nvPr/>
        </p:nvSpPr>
        <p:spPr>
          <a:xfrm>
            <a:off x="4186989" y="570431"/>
            <a:ext cx="2818400" cy="769441"/>
          </a:xfrm>
          <a:prstGeom prst="rect">
            <a:avLst/>
          </a:prstGeom>
          <a:noFill/>
        </p:spPr>
        <p:txBody>
          <a:bodyPr wrap="none" rtlCol="0">
            <a:spAutoFit/>
          </a:bodyPr>
          <a:lstStyle/>
          <a:p>
            <a:pPr algn="ctr"/>
            <a:r>
              <a:rPr kumimoji="1" lang="en-US" altLang="zh-CN" sz="4400" dirty="0" smtClean="0">
                <a:latin typeface="Times New Roman" charset="0"/>
                <a:ea typeface="Times New Roman" charset="0"/>
                <a:cs typeface="Times New Roman" charset="0"/>
              </a:rPr>
              <a:t>LSTM</a:t>
            </a:r>
            <a:r>
              <a:rPr kumimoji="1" lang="zh-CN" altLang="en-US" sz="4400" dirty="0" smtClean="0">
                <a:latin typeface="SimSun" charset="-122"/>
                <a:ea typeface="SimSun" charset="-122"/>
                <a:cs typeface="SimSun" charset="-122"/>
              </a:rPr>
              <a:t>概述</a:t>
            </a:r>
            <a:endParaRPr kumimoji="1" lang="zh-CN" altLang="en-US" sz="4400" dirty="0">
              <a:latin typeface="SimSun" charset="-122"/>
              <a:ea typeface="SimSun" charset="-122"/>
              <a:cs typeface="SimSun" charset="-122"/>
            </a:endParaRPr>
          </a:p>
        </p:txBody>
      </p:sp>
    </p:spTree>
    <p:extLst>
      <p:ext uri="{BB962C8B-B14F-4D97-AF65-F5344CB8AC3E}">
        <p14:creationId xmlns:p14="http://schemas.microsoft.com/office/powerpoint/2010/main" val="5708066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49180" y="2474819"/>
            <a:ext cx="11582400" cy="2246769"/>
          </a:xfrm>
          <a:prstGeom prst="rect">
            <a:avLst/>
          </a:prstGeom>
        </p:spPr>
        <p:txBody>
          <a:bodyPr wrap="square">
            <a:spAutoFit/>
          </a:bodyPr>
          <a:lstStyle/>
          <a:p>
            <a:pPr indent="457200"/>
            <a:r>
              <a:rPr lang="zh-CN" altLang="en-US" sz="2000" dirty="0">
                <a:latin typeface="Times New Roman" charset="0"/>
                <a:ea typeface="Times New Roman" charset="0"/>
                <a:cs typeface="Times New Roman" charset="0"/>
              </a:rPr>
              <a:t>虽然模型使用</a:t>
            </a:r>
            <a:r>
              <a:rPr lang="en-US" altLang="zh-CN" sz="2000" dirty="0">
                <a:latin typeface="Times New Roman" charset="0"/>
                <a:ea typeface="Times New Roman" charset="0"/>
                <a:cs typeface="Times New Roman" charset="0"/>
              </a:rPr>
              <a:t>attention</a:t>
            </a:r>
            <a:r>
              <a:rPr lang="zh-CN" altLang="en-US" sz="2000" dirty="0">
                <a:latin typeface="Times New Roman" charset="0"/>
                <a:ea typeface="Times New Roman" charset="0"/>
                <a:cs typeface="Times New Roman" charset="0"/>
              </a:rPr>
              <a:t>机制之后会增加计算量，但是性能水平能够得到提升。另外，使用</a:t>
            </a:r>
            <a:r>
              <a:rPr lang="en-US" altLang="zh-CN" sz="2000" dirty="0">
                <a:latin typeface="Times New Roman" charset="0"/>
                <a:ea typeface="Times New Roman" charset="0"/>
                <a:cs typeface="Times New Roman" charset="0"/>
              </a:rPr>
              <a:t>attention</a:t>
            </a:r>
            <a:r>
              <a:rPr lang="zh-CN" altLang="en-US" sz="2000" dirty="0">
                <a:latin typeface="Times New Roman" charset="0"/>
                <a:ea typeface="Times New Roman" charset="0"/>
                <a:cs typeface="Times New Roman" charset="0"/>
              </a:rPr>
              <a:t>机制便于理解在模型输出过程中输入序列中的信息是如何影响最后生成序列的。这有助于我们更好地理解模型的内部运作机制以及对一些特定的输入</a:t>
            </a:r>
            <a:r>
              <a:rPr lang="en-US" altLang="zh-CN" sz="2000" dirty="0">
                <a:latin typeface="Times New Roman" charset="0"/>
                <a:ea typeface="Times New Roman" charset="0"/>
                <a:cs typeface="Times New Roman" charset="0"/>
              </a:rPr>
              <a:t>-</a:t>
            </a:r>
            <a:r>
              <a:rPr lang="zh-CN" altLang="en-US" sz="2000" dirty="0">
                <a:latin typeface="Times New Roman" charset="0"/>
                <a:ea typeface="Times New Roman" charset="0"/>
                <a:cs typeface="Times New Roman" charset="0"/>
              </a:rPr>
              <a:t>输出进行</a:t>
            </a:r>
            <a:r>
              <a:rPr lang="en-US" altLang="zh-CN" sz="2000" dirty="0">
                <a:latin typeface="Times New Roman" charset="0"/>
                <a:ea typeface="Times New Roman" charset="0"/>
                <a:cs typeface="Times New Roman" charset="0"/>
              </a:rPr>
              <a:t>debug</a:t>
            </a:r>
            <a:r>
              <a:rPr lang="zh-CN" altLang="en-US" sz="2000" dirty="0">
                <a:latin typeface="Times New Roman" charset="0"/>
                <a:ea typeface="Times New Roman" charset="0"/>
                <a:cs typeface="Times New Roman" charset="0"/>
              </a:rPr>
              <a:t>。</a:t>
            </a:r>
          </a:p>
          <a:p>
            <a:pPr indent="457200"/>
            <a:r>
              <a:rPr lang="zh-CN" altLang="en-US" sz="2000" dirty="0">
                <a:latin typeface="Times New Roman" charset="0"/>
                <a:ea typeface="Times New Roman" charset="0"/>
                <a:cs typeface="Times New Roman" charset="0"/>
              </a:rPr>
              <a:t>“论文提出的方法能够直观地观察到生成序列中的每个词与输入序列中一些词的对齐关系，这可以通过对标注 </a:t>
            </a:r>
            <a:r>
              <a:rPr lang="en-US" altLang="zh-CN" sz="2000" dirty="0">
                <a:latin typeface="Times New Roman" charset="0"/>
                <a:ea typeface="Times New Roman" charset="0"/>
                <a:cs typeface="Times New Roman" charset="0"/>
              </a:rPr>
              <a:t>(annotations) </a:t>
            </a:r>
            <a:r>
              <a:rPr lang="zh-CN" altLang="en-US" sz="2000" dirty="0">
                <a:latin typeface="Times New Roman" charset="0"/>
                <a:ea typeface="Times New Roman" charset="0"/>
                <a:cs typeface="Times New Roman" charset="0"/>
              </a:rPr>
              <a:t>权重参数可视化来实现</a:t>
            </a:r>
            <a:r>
              <a:rPr lang="en-US" altLang="zh-CN" sz="2000" dirty="0">
                <a:latin typeface="Times New Roman" charset="0"/>
                <a:ea typeface="Times New Roman" charset="0"/>
                <a:cs typeface="Times New Roman" charset="0"/>
              </a:rPr>
              <a:t>…</a:t>
            </a:r>
            <a:r>
              <a:rPr lang="zh-CN" altLang="en-US" sz="2000" dirty="0">
                <a:latin typeface="Times New Roman" charset="0"/>
                <a:ea typeface="Times New Roman" charset="0"/>
                <a:cs typeface="Times New Roman" charset="0"/>
              </a:rPr>
              <a:t>每个图中矩阵的每一行表示与标注相关联的权重。由此我们可以看出在生成目标词时，源句子中的位置信息会被认为更重要。”</a:t>
            </a:r>
          </a:p>
          <a:p>
            <a:pPr indent="457200"/>
            <a:r>
              <a:rPr lang="en-US" altLang="zh-CN" sz="2000" dirty="0">
                <a:latin typeface="Times New Roman" charset="0"/>
                <a:ea typeface="Times New Roman" charset="0"/>
                <a:cs typeface="Times New Roman" charset="0"/>
              </a:rPr>
              <a:t>— Dzmitry Bahdanau, et al., </a:t>
            </a:r>
            <a:r>
              <a:rPr lang="en-US" altLang="zh-CN" sz="2000" dirty="0">
                <a:latin typeface="Times New Roman" charset="0"/>
                <a:ea typeface="Times New Roman" charset="0"/>
                <a:cs typeface="Times New Roman" charset="0"/>
                <a:hlinkClick r:id="rId2"/>
              </a:rPr>
              <a:t>Neural machine translation by jointly learning to align and translate, 2015</a:t>
            </a:r>
            <a:endParaRPr lang="zh-CN" altLang="en-US" sz="2000" dirty="0">
              <a:latin typeface="Times New Roman" charset="0"/>
              <a:ea typeface="Times New Roman" charset="0"/>
              <a:cs typeface="Times New Roman" charset="0"/>
            </a:endParaRPr>
          </a:p>
        </p:txBody>
      </p:sp>
      <p:sp>
        <p:nvSpPr>
          <p:cNvPr id="5" name="矩形 4"/>
          <p:cNvSpPr/>
          <p:nvPr/>
        </p:nvSpPr>
        <p:spPr>
          <a:xfrm>
            <a:off x="2610726" y="1178035"/>
            <a:ext cx="59218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Times New Roman" charset="0"/>
                <a:ea typeface="Times New Roman" charset="0"/>
                <a:cs typeface="Times New Roman" charset="0"/>
              </a:rPr>
              <a:t>中</a:t>
            </a:r>
            <a:r>
              <a:rPr lang="zh-CN" altLang="en-US" sz="4400" dirty="0" smtClean="0">
                <a:solidFill>
                  <a:srgbClr val="000000"/>
                </a:solidFill>
                <a:latin typeface="SimSun" charset="-122"/>
                <a:ea typeface="SimSun" charset="-122"/>
                <a:cs typeface="SimSun" charset="-122"/>
              </a:rPr>
              <a:t>的</a:t>
            </a:r>
            <a:r>
              <a:rPr lang="en-US" altLang="zh-CN" sz="4400" dirty="0" smtClean="0">
                <a:solidFill>
                  <a:srgbClr val="000000"/>
                </a:solidFill>
                <a:latin typeface="Times New Roman" charset="0"/>
                <a:ea typeface="Times New Roman" charset="0"/>
                <a:cs typeface="Times New Roman" charset="0"/>
              </a:rPr>
              <a:t>attention</a:t>
            </a:r>
            <a:r>
              <a:rPr lang="zh-CN" altLang="en-US" sz="4400" dirty="0" smtClean="0">
                <a:solidFill>
                  <a:srgbClr val="000000"/>
                </a:solidFill>
                <a:latin typeface="SimSun" charset="-122"/>
                <a:ea typeface="SimSun" charset="-122"/>
                <a:cs typeface="SimSun" charset="-122"/>
              </a:rPr>
              <a:t>机制</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9306629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78832" y="2355014"/>
            <a:ext cx="9877926" cy="500481"/>
          </a:xfrm>
        </p:spPr>
        <p:txBody>
          <a:bodyPr>
            <a:normAutofit fontScale="55000" lnSpcReduction="20000"/>
          </a:bodyPr>
          <a:lstStyle/>
          <a:p>
            <a:r>
              <a:rPr lang="zh-CN" altLang="en-US" sz="3800" b="1" dirty="0" smtClean="0"/>
              <a:t>基于</a:t>
            </a:r>
            <a:r>
              <a:rPr lang="en-US" altLang="zh-CN" sz="3800" b="1" dirty="0" smtClean="0"/>
              <a:t>attention</a:t>
            </a:r>
            <a:r>
              <a:rPr lang="zh-CN" altLang="en-US" sz="3800" b="1" dirty="0" smtClean="0"/>
              <a:t>模型的应用实例</a:t>
            </a:r>
            <a:r>
              <a:rPr lang="zh-CN" altLang="en-US" dirty="0" smtClean="0"/>
              <a:t/>
            </a:r>
            <a:br>
              <a:rPr lang="zh-CN" altLang="en-US" dirty="0" smtClean="0"/>
            </a:br>
            <a:endParaRPr kumimoji="1" lang="zh-CN" altLang="en-US" dirty="0"/>
          </a:p>
        </p:txBody>
      </p:sp>
      <p:sp>
        <p:nvSpPr>
          <p:cNvPr id="4" name="矩形 3"/>
          <p:cNvSpPr/>
          <p:nvPr/>
        </p:nvSpPr>
        <p:spPr>
          <a:xfrm>
            <a:off x="2610726" y="1178035"/>
            <a:ext cx="59218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Times New Roman" charset="0"/>
                <a:ea typeface="Times New Roman" charset="0"/>
                <a:cs typeface="Times New Roman" charset="0"/>
              </a:rPr>
              <a:t>中</a:t>
            </a:r>
            <a:r>
              <a:rPr lang="zh-CN" altLang="en-US" sz="4400" dirty="0" smtClean="0">
                <a:solidFill>
                  <a:srgbClr val="000000"/>
                </a:solidFill>
                <a:latin typeface="SimSun" charset="-122"/>
                <a:ea typeface="SimSun" charset="-122"/>
                <a:cs typeface="SimSun" charset="-122"/>
              </a:rPr>
              <a:t>的</a:t>
            </a:r>
            <a:r>
              <a:rPr lang="en-US" altLang="zh-CN" sz="4400" dirty="0" smtClean="0">
                <a:solidFill>
                  <a:srgbClr val="000000"/>
                </a:solidFill>
                <a:latin typeface="Times New Roman" charset="0"/>
                <a:ea typeface="Times New Roman" charset="0"/>
                <a:cs typeface="Times New Roman" charset="0"/>
              </a:rPr>
              <a:t>attention</a:t>
            </a:r>
            <a:r>
              <a:rPr lang="zh-CN" altLang="en-US" sz="4400" dirty="0" smtClean="0">
                <a:solidFill>
                  <a:srgbClr val="000000"/>
                </a:solidFill>
                <a:latin typeface="SimSun" charset="-122"/>
                <a:ea typeface="SimSun" charset="-122"/>
                <a:cs typeface="SimSun" charset="-122"/>
              </a:rPr>
              <a:t>机制</a:t>
            </a:r>
            <a:endParaRPr lang="zh-CN" altLang="en-US" sz="4400" b="0" i="0" dirty="0">
              <a:solidFill>
                <a:srgbClr val="000000"/>
              </a:solidFill>
              <a:effectLst/>
              <a:latin typeface="SimSun" charset="-122"/>
              <a:ea typeface="SimSun" charset="-122"/>
              <a:cs typeface="SimSun" charset="-122"/>
            </a:endParaRPr>
          </a:p>
        </p:txBody>
      </p:sp>
      <p:sp>
        <p:nvSpPr>
          <p:cNvPr id="5" name="矩形 4"/>
          <p:cNvSpPr/>
          <p:nvPr/>
        </p:nvSpPr>
        <p:spPr>
          <a:xfrm>
            <a:off x="1078832" y="2855495"/>
            <a:ext cx="10170695" cy="3170099"/>
          </a:xfrm>
          <a:prstGeom prst="rect">
            <a:avLst/>
          </a:prstGeom>
        </p:spPr>
        <p:txBody>
          <a:bodyPr wrap="square">
            <a:spAutoFit/>
          </a:bodyPr>
          <a:lstStyle/>
          <a:p>
            <a:pPr algn="just"/>
            <a:r>
              <a:rPr lang="en-US" altLang="zh-CN" sz="2000" dirty="0">
                <a:latin typeface="SimSun" charset="-122"/>
                <a:ea typeface="SimSun" charset="-122"/>
                <a:cs typeface="SimSun" charset="-122"/>
              </a:rPr>
              <a:t>1. </a:t>
            </a:r>
            <a:r>
              <a:rPr lang="en-US" altLang="zh-CN" sz="2000" dirty="0">
                <a:latin typeface="Times New Roman" charset="0"/>
                <a:ea typeface="Times New Roman" charset="0"/>
                <a:cs typeface="Times New Roman" charset="0"/>
              </a:rPr>
              <a:t>Attention</a:t>
            </a:r>
            <a:r>
              <a:rPr lang="zh-CN" altLang="en-US" sz="2000" dirty="0">
                <a:latin typeface="SimSun" charset="-122"/>
                <a:ea typeface="SimSun" charset="-122"/>
                <a:cs typeface="SimSun" charset="-122"/>
              </a:rPr>
              <a:t>在文本翻译任务上的应用</a:t>
            </a:r>
          </a:p>
          <a:p>
            <a:pPr indent="457200"/>
            <a:r>
              <a:rPr lang="zh-CN" altLang="en-US" sz="2000" dirty="0">
                <a:latin typeface="Times New Roman" charset="0"/>
                <a:ea typeface="Times New Roman" charset="0"/>
                <a:cs typeface="Times New Roman" charset="0"/>
              </a:rPr>
              <a:t>文本翻译这个实例在前面已经提过了。</a:t>
            </a:r>
          </a:p>
          <a:p>
            <a:pPr indent="457200"/>
            <a:r>
              <a:rPr lang="zh-CN" altLang="en-US" sz="2000" dirty="0">
                <a:latin typeface="Times New Roman" charset="0"/>
                <a:ea typeface="Times New Roman" charset="0"/>
                <a:cs typeface="Times New Roman" charset="0"/>
              </a:rPr>
              <a:t>给定一个法语的句子作为输入序列，需要输出翻译为英语的句子。</a:t>
            </a:r>
            <a:r>
              <a:rPr lang="en-US" altLang="zh-CN" sz="2000" dirty="0">
                <a:latin typeface="Times New Roman" charset="0"/>
                <a:ea typeface="Times New Roman" charset="0"/>
                <a:cs typeface="Times New Roman" charset="0"/>
              </a:rPr>
              <a:t>Attention</a:t>
            </a:r>
            <a:r>
              <a:rPr lang="zh-CN" altLang="en-US" sz="2000" dirty="0">
                <a:latin typeface="Times New Roman" charset="0"/>
                <a:ea typeface="Times New Roman" charset="0"/>
                <a:cs typeface="Times New Roman" charset="0"/>
              </a:rPr>
              <a:t>机制被用在输出输出序列中的每个词时会专注考虑输入序列中的一些被认为比较重要的词。</a:t>
            </a:r>
          </a:p>
          <a:p>
            <a:pPr indent="457200"/>
            <a:r>
              <a:rPr lang="zh-CN" altLang="en-US" sz="2000" dirty="0">
                <a:latin typeface="Times New Roman" charset="0"/>
                <a:ea typeface="Times New Roman" charset="0"/>
                <a:cs typeface="Times New Roman" charset="0"/>
              </a:rPr>
              <a:t>我们对原始的编码器</a:t>
            </a:r>
            <a:r>
              <a:rPr lang="en-US" altLang="zh-CN" sz="2000" dirty="0">
                <a:latin typeface="Times New Roman" charset="0"/>
                <a:ea typeface="Times New Roman" charset="0"/>
                <a:cs typeface="Times New Roman" charset="0"/>
              </a:rPr>
              <a:t>-</a:t>
            </a:r>
            <a:r>
              <a:rPr lang="zh-CN" altLang="en-US" sz="2000" dirty="0">
                <a:latin typeface="Times New Roman" charset="0"/>
                <a:ea typeface="Times New Roman" charset="0"/>
                <a:cs typeface="Times New Roman" charset="0"/>
              </a:rPr>
              <a:t>解码器模型进行了改进，使其有一个模型来对输入内容进行搜索，也就是说在生成目标词时会有一个编码器来做这个事情。这打破了之前的模型是基于将整个输入序列强行编码为一个固定长度向量的限制，同时也让模型在生成下一个目标词时重点考虑输入中相关的信息。</a:t>
            </a:r>
          </a:p>
          <a:p>
            <a:pPr indent="457200"/>
            <a:r>
              <a:rPr lang="en-US" altLang="zh-CN" sz="2000" dirty="0">
                <a:latin typeface="Times New Roman" charset="0"/>
                <a:ea typeface="Times New Roman" charset="0"/>
                <a:cs typeface="Times New Roman" charset="0"/>
              </a:rPr>
              <a:t>— Dzmitry Bahdanau, et al., </a:t>
            </a:r>
            <a:r>
              <a:rPr lang="en-US" altLang="zh-CN" sz="2000" dirty="0">
                <a:latin typeface="Times New Roman" charset="0"/>
                <a:ea typeface="Times New Roman" charset="0"/>
                <a:cs typeface="Times New Roman" charset="0"/>
                <a:hlinkClick r:id="rId2"/>
              </a:rPr>
              <a:t>Neural machine translation by jointly learning to align and translate, 2015</a:t>
            </a:r>
            <a:endParaRPr lang="zh-CN" altLang="en-US" sz="20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0666823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10726" y="1178035"/>
            <a:ext cx="59218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Times New Roman" charset="0"/>
                <a:ea typeface="Times New Roman" charset="0"/>
                <a:cs typeface="Times New Roman" charset="0"/>
              </a:rPr>
              <a:t>中</a:t>
            </a:r>
            <a:r>
              <a:rPr lang="zh-CN" altLang="en-US" sz="4400" dirty="0" smtClean="0">
                <a:solidFill>
                  <a:srgbClr val="000000"/>
                </a:solidFill>
                <a:latin typeface="SimSun" charset="-122"/>
                <a:ea typeface="SimSun" charset="-122"/>
                <a:cs typeface="SimSun" charset="-122"/>
              </a:rPr>
              <a:t>的</a:t>
            </a:r>
            <a:r>
              <a:rPr lang="en-US" altLang="zh-CN" sz="4400" dirty="0" smtClean="0">
                <a:solidFill>
                  <a:srgbClr val="000000"/>
                </a:solidFill>
                <a:latin typeface="Times New Roman" charset="0"/>
                <a:ea typeface="Times New Roman" charset="0"/>
                <a:cs typeface="Times New Roman" charset="0"/>
              </a:rPr>
              <a:t>attention</a:t>
            </a:r>
            <a:r>
              <a:rPr lang="zh-CN" altLang="en-US" sz="4400" dirty="0" smtClean="0">
                <a:solidFill>
                  <a:srgbClr val="000000"/>
                </a:solidFill>
                <a:latin typeface="SimSun" charset="-122"/>
                <a:ea typeface="SimSun" charset="-122"/>
                <a:cs typeface="SimSun" charset="-122"/>
              </a:rPr>
              <a:t>机制</a:t>
            </a:r>
            <a:endParaRPr lang="zh-CN" altLang="en-US" sz="4400" b="0" i="0" dirty="0">
              <a:solidFill>
                <a:srgbClr val="000000"/>
              </a:solidFill>
              <a:effectLst/>
              <a:latin typeface="SimSun" charset="-122"/>
              <a:ea typeface="SimSun" charset="-122"/>
              <a:cs typeface="SimSun" charset="-122"/>
            </a:endParaRPr>
          </a:p>
        </p:txBody>
      </p:sp>
      <p:sp>
        <p:nvSpPr>
          <p:cNvPr id="5" name="内容占位符 2"/>
          <p:cNvSpPr>
            <a:spLocks noGrp="1"/>
          </p:cNvSpPr>
          <p:nvPr>
            <p:ph idx="1"/>
          </p:nvPr>
        </p:nvSpPr>
        <p:spPr>
          <a:xfrm>
            <a:off x="1065580" y="1947476"/>
            <a:ext cx="6342385" cy="500481"/>
          </a:xfrm>
        </p:spPr>
        <p:txBody>
          <a:bodyPr>
            <a:normAutofit fontScale="55000" lnSpcReduction="20000"/>
          </a:bodyPr>
          <a:lstStyle/>
          <a:p>
            <a:r>
              <a:rPr lang="zh-CN" altLang="en-US" sz="3800" b="1" dirty="0" smtClean="0"/>
              <a:t>基于</a:t>
            </a:r>
            <a:r>
              <a:rPr lang="en-US" altLang="zh-CN" sz="3800" b="1" dirty="0" smtClean="0"/>
              <a:t>attention</a:t>
            </a:r>
            <a:r>
              <a:rPr lang="zh-CN" altLang="en-US" sz="3800" b="1" dirty="0" smtClean="0"/>
              <a:t>模型的应用实例</a:t>
            </a:r>
            <a:r>
              <a:rPr lang="zh-CN" altLang="en-US" dirty="0" smtClean="0"/>
              <a:t/>
            </a:r>
            <a:br>
              <a:rPr lang="zh-CN" altLang="en-US" dirty="0" smtClean="0"/>
            </a:br>
            <a:endParaRPr kumimoji="1" lang="zh-CN" altLang="en-US" dirty="0"/>
          </a:p>
        </p:txBody>
      </p:sp>
      <p:sp>
        <p:nvSpPr>
          <p:cNvPr id="6" name="矩形 5"/>
          <p:cNvSpPr/>
          <p:nvPr/>
        </p:nvSpPr>
        <p:spPr>
          <a:xfrm>
            <a:off x="609600" y="2447957"/>
            <a:ext cx="11410122" cy="3785652"/>
          </a:xfrm>
          <a:prstGeom prst="rect">
            <a:avLst/>
          </a:prstGeom>
        </p:spPr>
        <p:txBody>
          <a:bodyPr wrap="square">
            <a:spAutoFit/>
          </a:bodyPr>
          <a:lstStyle/>
          <a:p>
            <a:pPr indent="457200"/>
            <a:r>
              <a:rPr lang="en-US" altLang="zh-CN" sz="2000" dirty="0">
                <a:latin typeface="Times New Roman" charset="0"/>
                <a:ea typeface="Times New Roman" charset="0"/>
                <a:cs typeface="Times New Roman" charset="0"/>
              </a:rPr>
              <a:t>2. Attention</a:t>
            </a:r>
            <a:r>
              <a:rPr lang="zh-CN" altLang="en-US" sz="2000" dirty="0">
                <a:latin typeface="Times New Roman" charset="0"/>
                <a:ea typeface="Times New Roman" charset="0"/>
                <a:cs typeface="Times New Roman" charset="0"/>
              </a:rPr>
              <a:t>在语义蕴涵 </a:t>
            </a:r>
            <a:r>
              <a:rPr lang="en-US" altLang="zh-CN" sz="2000" dirty="0">
                <a:latin typeface="Times New Roman" charset="0"/>
                <a:ea typeface="Times New Roman" charset="0"/>
                <a:cs typeface="Times New Roman" charset="0"/>
              </a:rPr>
              <a:t>(Entailment) </a:t>
            </a:r>
            <a:r>
              <a:rPr lang="zh-CN" altLang="en-US" sz="2000" dirty="0">
                <a:latin typeface="Times New Roman" charset="0"/>
                <a:ea typeface="Times New Roman" charset="0"/>
                <a:cs typeface="Times New Roman" charset="0"/>
              </a:rPr>
              <a:t>中的应用</a:t>
            </a:r>
          </a:p>
          <a:p>
            <a:pPr indent="457200"/>
            <a:r>
              <a:rPr lang="zh-CN" altLang="en-US" sz="2000" dirty="0">
                <a:latin typeface="Times New Roman" charset="0"/>
                <a:ea typeface="Times New Roman" charset="0"/>
                <a:cs typeface="Times New Roman" charset="0"/>
              </a:rPr>
              <a:t>给定一个用英文描述的前提和假设作为输入，输出假设与前提是否矛盾、是否相关或者是否成立。</a:t>
            </a:r>
          </a:p>
          <a:p>
            <a:pPr indent="457200"/>
            <a:r>
              <a:rPr lang="zh-CN" altLang="en-US" sz="2000" dirty="0">
                <a:latin typeface="Times New Roman" charset="0"/>
                <a:ea typeface="Times New Roman" charset="0"/>
                <a:cs typeface="Times New Roman" charset="0"/>
              </a:rPr>
              <a:t>举个例子：</a:t>
            </a:r>
          </a:p>
          <a:p>
            <a:pPr indent="457200"/>
            <a:r>
              <a:rPr lang="zh-CN" altLang="en-US" sz="2000" dirty="0">
                <a:latin typeface="Times New Roman" charset="0"/>
                <a:ea typeface="Times New Roman" charset="0"/>
                <a:cs typeface="Times New Roman" charset="0"/>
              </a:rPr>
              <a:t>前提：在一个婚礼派对上拍照</a:t>
            </a:r>
          </a:p>
          <a:p>
            <a:pPr indent="457200"/>
            <a:r>
              <a:rPr lang="zh-CN" altLang="en-US" sz="2000" dirty="0">
                <a:latin typeface="Times New Roman" charset="0"/>
                <a:ea typeface="Times New Roman" charset="0"/>
                <a:cs typeface="Times New Roman" charset="0"/>
              </a:rPr>
              <a:t>假设：有人结婚了</a:t>
            </a:r>
          </a:p>
          <a:p>
            <a:pPr indent="457200"/>
            <a:r>
              <a:rPr lang="zh-CN" altLang="en-US" sz="2000" dirty="0">
                <a:latin typeface="Times New Roman" charset="0"/>
                <a:ea typeface="Times New Roman" charset="0"/>
                <a:cs typeface="Times New Roman" charset="0"/>
              </a:rPr>
              <a:t>该例子中的假设是成立的。</a:t>
            </a:r>
          </a:p>
          <a:p>
            <a:pPr indent="457200"/>
            <a:r>
              <a:rPr lang="en-US" altLang="zh-CN" sz="2000" dirty="0">
                <a:latin typeface="Times New Roman" charset="0"/>
                <a:ea typeface="Times New Roman" charset="0"/>
                <a:cs typeface="Times New Roman" charset="0"/>
              </a:rPr>
              <a:t>Attention</a:t>
            </a:r>
            <a:r>
              <a:rPr lang="zh-CN" altLang="en-US" sz="2000" dirty="0">
                <a:latin typeface="Times New Roman" charset="0"/>
                <a:ea typeface="Times New Roman" charset="0"/>
                <a:cs typeface="Times New Roman" charset="0"/>
              </a:rPr>
              <a:t>机制被用于关联假设和前提描述文本之间词与词的关系。</a:t>
            </a:r>
          </a:p>
          <a:p>
            <a:pPr indent="457200"/>
            <a:r>
              <a:rPr lang="zh-CN" altLang="en-US" sz="2000" dirty="0">
                <a:latin typeface="Times New Roman" charset="0"/>
                <a:ea typeface="Times New Roman" charset="0"/>
                <a:cs typeface="Times New Roman" charset="0"/>
              </a:rPr>
              <a:t>我们提出了一种基于</a:t>
            </a:r>
            <a:r>
              <a:rPr lang="en-US" altLang="zh-CN" sz="2000" dirty="0">
                <a:latin typeface="Times New Roman" charset="0"/>
                <a:ea typeface="Times New Roman" charset="0"/>
                <a:cs typeface="Times New Roman" charset="0"/>
              </a:rPr>
              <a:t>LSTM</a:t>
            </a:r>
            <a:r>
              <a:rPr lang="zh-CN" altLang="en-US" sz="2000" dirty="0">
                <a:latin typeface="Times New Roman" charset="0"/>
                <a:ea typeface="Times New Roman" charset="0"/>
                <a:cs typeface="Times New Roman" charset="0"/>
              </a:rPr>
              <a:t>的神经网络模型，和把每个输入文本都独立编码为一个语义向量的模型不同的是，该模型同时读取前提和假设两个描述的文本序列并判断假设是否成立。我们在模型中加入了</a:t>
            </a:r>
            <a:r>
              <a:rPr lang="en-US" altLang="zh-CN" sz="2000" dirty="0">
                <a:latin typeface="Times New Roman" charset="0"/>
                <a:ea typeface="Times New Roman" charset="0"/>
                <a:cs typeface="Times New Roman" charset="0"/>
              </a:rPr>
              <a:t>attention</a:t>
            </a:r>
            <a:r>
              <a:rPr lang="zh-CN" altLang="en-US" sz="2000" dirty="0">
                <a:latin typeface="Times New Roman" charset="0"/>
                <a:ea typeface="Times New Roman" charset="0"/>
                <a:cs typeface="Times New Roman" charset="0"/>
              </a:rPr>
              <a:t>机制来找出假设和前提文本中词</a:t>
            </a:r>
            <a:r>
              <a:rPr lang="en-US" altLang="zh-CN" sz="2000" dirty="0">
                <a:latin typeface="Times New Roman" charset="0"/>
                <a:ea typeface="Times New Roman" charset="0"/>
                <a:cs typeface="Times New Roman" charset="0"/>
              </a:rPr>
              <a:t>/</a:t>
            </a:r>
            <a:r>
              <a:rPr lang="zh-CN" altLang="en-US" sz="2000" dirty="0">
                <a:latin typeface="Times New Roman" charset="0"/>
                <a:ea typeface="Times New Roman" charset="0"/>
                <a:cs typeface="Times New Roman" charset="0"/>
              </a:rPr>
              <a:t>短语之间的对齐关系。</a:t>
            </a:r>
            <a:r>
              <a:rPr lang="en-US" altLang="zh-CN" sz="2000" dirty="0">
                <a:latin typeface="Times New Roman" charset="0"/>
                <a:ea typeface="Times New Roman" charset="0"/>
                <a:cs typeface="Times New Roman" charset="0"/>
              </a:rPr>
              <a:t>……</a:t>
            </a:r>
            <a:r>
              <a:rPr lang="zh-CN" altLang="en-US" sz="2000" dirty="0">
                <a:latin typeface="Times New Roman" charset="0"/>
                <a:ea typeface="Times New Roman" charset="0"/>
                <a:cs typeface="Times New Roman" charset="0"/>
              </a:rPr>
              <a:t>加入</a:t>
            </a:r>
            <a:r>
              <a:rPr lang="en-US" altLang="zh-CN" sz="2000" dirty="0">
                <a:latin typeface="Times New Roman" charset="0"/>
                <a:ea typeface="Times New Roman" charset="0"/>
                <a:cs typeface="Times New Roman" charset="0"/>
              </a:rPr>
              <a:t>attention</a:t>
            </a:r>
            <a:r>
              <a:rPr lang="zh-CN" altLang="en-US" sz="2000" dirty="0">
                <a:latin typeface="Times New Roman" charset="0"/>
                <a:ea typeface="Times New Roman" charset="0"/>
                <a:cs typeface="Times New Roman" charset="0"/>
              </a:rPr>
              <a:t>机制能够使模型在实验结果上有</a:t>
            </a:r>
            <a:r>
              <a:rPr lang="en-US" altLang="zh-CN" sz="2000" dirty="0">
                <a:latin typeface="Times New Roman" charset="0"/>
                <a:ea typeface="Times New Roman" charset="0"/>
                <a:cs typeface="Times New Roman" charset="0"/>
              </a:rPr>
              <a:t>2.6</a:t>
            </a:r>
            <a:r>
              <a:rPr lang="zh-CN" altLang="en-US" sz="2000" dirty="0">
                <a:latin typeface="Times New Roman" charset="0"/>
                <a:ea typeface="Times New Roman" charset="0"/>
                <a:cs typeface="Times New Roman" charset="0"/>
              </a:rPr>
              <a:t>个点的提升，这是目前数据集上取得的最好结果</a:t>
            </a:r>
            <a:r>
              <a:rPr lang="en-US" altLang="zh-CN" sz="2000" dirty="0">
                <a:latin typeface="Times New Roman" charset="0"/>
                <a:ea typeface="Times New Roman" charset="0"/>
                <a:cs typeface="Times New Roman" charset="0"/>
              </a:rPr>
              <a:t>…</a:t>
            </a:r>
          </a:p>
          <a:p>
            <a:pPr indent="457200"/>
            <a:r>
              <a:rPr lang="en-US" altLang="zh-CN" sz="2000" dirty="0">
                <a:latin typeface="Times New Roman" charset="0"/>
                <a:ea typeface="Times New Roman" charset="0"/>
                <a:cs typeface="Times New Roman" charset="0"/>
              </a:rPr>
              <a:t>— </a:t>
            </a:r>
            <a:r>
              <a:rPr lang="en-US" altLang="zh-CN" sz="2000" dirty="0">
                <a:latin typeface="Times New Roman" charset="0"/>
                <a:ea typeface="Times New Roman" charset="0"/>
                <a:cs typeface="Times New Roman" charset="0"/>
                <a:hlinkClick r:id="rId2"/>
              </a:rPr>
              <a:t>Reasoning about Entailment with Neural Attention, 2016</a:t>
            </a:r>
            <a:endParaRPr lang="zh-CN" altLang="en-US" sz="20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2237554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10726" y="1178035"/>
            <a:ext cx="59218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Times New Roman" charset="0"/>
                <a:ea typeface="Times New Roman" charset="0"/>
                <a:cs typeface="Times New Roman" charset="0"/>
              </a:rPr>
              <a:t>中</a:t>
            </a:r>
            <a:r>
              <a:rPr lang="zh-CN" altLang="en-US" sz="4400" dirty="0" smtClean="0">
                <a:solidFill>
                  <a:srgbClr val="000000"/>
                </a:solidFill>
                <a:latin typeface="SimSun" charset="-122"/>
                <a:ea typeface="SimSun" charset="-122"/>
                <a:cs typeface="SimSun" charset="-122"/>
              </a:rPr>
              <a:t>的</a:t>
            </a:r>
            <a:r>
              <a:rPr lang="en-US" altLang="zh-CN" sz="4400" dirty="0" smtClean="0">
                <a:solidFill>
                  <a:srgbClr val="000000"/>
                </a:solidFill>
                <a:latin typeface="Times New Roman" charset="0"/>
                <a:ea typeface="Times New Roman" charset="0"/>
                <a:cs typeface="Times New Roman" charset="0"/>
              </a:rPr>
              <a:t>attention</a:t>
            </a:r>
            <a:r>
              <a:rPr lang="zh-CN" altLang="en-US" sz="4400" dirty="0" smtClean="0">
                <a:solidFill>
                  <a:srgbClr val="000000"/>
                </a:solidFill>
                <a:latin typeface="SimSun" charset="-122"/>
                <a:ea typeface="SimSun" charset="-122"/>
                <a:cs typeface="SimSun" charset="-122"/>
              </a:rPr>
              <a:t>机制</a:t>
            </a:r>
            <a:endParaRPr lang="zh-CN" altLang="en-US" sz="4400" b="0" i="0" dirty="0">
              <a:solidFill>
                <a:srgbClr val="000000"/>
              </a:solidFill>
              <a:effectLst/>
              <a:latin typeface="SimSun" charset="-122"/>
              <a:ea typeface="SimSun" charset="-122"/>
              <a:cs typeface="SimSun" charset="-122"/>
            </a:endParaRPr>
          </a:p>
        </p:txBody>
      </p:sp>
      <p:sp>
        <p:nvSpPr>
          <p:cNvPr id="5" name="矩形 4"/>
          <p:cNvSpPr/>
          <p:nvPr/>
        </p:nvSpPr>
        <p:spPr>
          <a:xfrm>
            <a:off x="1929062" y="2855495"/>
            <a:ext cx="8887326" cy="2831544"/>
          </a:xfrm>
          <a:prstGeom prst="rect">
            <a:avLst/>
          </a:prstGeom>
        </p:spPr>
        <p:txBody>
          <a:bodyPr wrap="square">
            <a:spAutoFit/>
          </a:bodyPr>
          <a:lstStyle/>
          <a:p>
            <a:r>
              <a:rPr lang="en-US" altLang="zh-CN" b="1" dirty="0" smtClean="0">
                <a:latin typeface="Georgia" charset="0"/>
              </a:rPr>
              <a:t>3. </a:t>
            </a:r>
            <a:r>
              <a:rPr lang="en-US" altLang="zh-CN" b="1" dirty="0">
                <a:latin typeface="Georgia" charset="0"/>
              </a:rPr>
              <a:t>Attention</a:t>
            </a:r>
            <a:r>
              <a:rPr lang="zh-CN" altLang="en-US" b="1" dirty="0">
                <a:latin typeface="Georgia" charset="0"/>
              </a:rPr>
              <a:t>在文本摘要上的应用</a:t>
            </a:r>
          </a:p>
          <a:p>
            <a:pPr indent="457200"/>
            <a:r>
              <a:rPr lang="zh-CN" altLang="en-US" sz="2000" dirty="0">
                <a:latin typeface="Times New Roman" charset="0"/>
                <a:ea typeface="Times New Roman" charset="0"/>
                <a:cs typeface="Times New Roman" charset="0"/>
              </a:rPr>
              <a:t>给定一篇英文文章作为输入序列，输出一个对应的摘要序列。</a:t>
            </a:r>
          </a:p>
          <a:p>
            <a:pPr indent="457200"/>
            <a:r>
              <a:rPr lang="en-US" altLang="zh-CN" sz="2000" dirty="0">
                <a:latin typeface="Times New Roman" charset="0"/>
                <a:ea typeface="Times New Roman" charset="0"/>
                <a:cs typeface="Times New Roman" charset="0"/>
              </a:rPr>
              <a:t>Attention</a:t>
            </a:r>
            <a:r>
              <a:rPr lang="zh-CN" altLang="en-US" sz="2000" dirty="0">
                <a:latin typeface="Times New Roman" charset="0"/>
                <a:ea typeface="Times New Roman" charset="0"/>
                <a:cs typeface="Times New Roman" charset="0"/>
              </a:rPr>
              <a:t>机制被用于关联输出摘要中的每个词和输入中的一些特定词。</a:t>
            </a:r>
          </a:p>
          <a:p>
            <a:pPr indent="457200"/>
            <a:r>
              <a:rPr lang="en-US" altLang="zh-CN" sz="2000" dirty="0">
                <a:latin typeface="Times New Roman" charset="0"/>
                <a:ea typeface="Times New Roman" charset="0"/>
                <a:cs typeface="Times New Roman" charset="0"/>
              </a:rPr>
              <a:t>… </a:t>
            </a:r>
            <a:r>
              <a:rPr lang="zh-CN" altLang="en-US" sz="2000" dirty="0">
                <a:latin typeface="Times New Roman" charset="0"/>
                <a:ea typeface="Times New Roman" charset="0"/>
                <a:cs typeface="Times New Roman" charset="0"/>
              </a:rPr>
              <a:t>在最近神经网络翻译模型的发展基础之上，提出了一个用于生成摘要任务的基于</a:t>
            </a:r>
            <a:r>
              <a:rPr lang="en-US" altLang="zh-CN" sz="2000" dirty="0">
                <a:latin typeface="Times New Roman" charset="0"/>
                <a:ea typeface="Times New Roman" charset="0"/>
                <a:cs typeface="Times New Roman" charset="0"/>
              </a:rPr>
              <a:t>attention</a:t>
            </a:r>
            <a:r>
              <a:rPr lang="zh-CN" altLang="en-US" sz="2000" dirty="0">
                <a:latin typeface="Times New Roman" charset="0"/>
                <a:ea typeface="Times New Roman" charset="0"/>
                <a:cs typeface="Times New Roman" charset="0"/>
              </a:rPr>
              <a:t>的神经网络模型。通过将这个概率模型与一个生成式方法相结合来生成出准确的摘要。</a:t>
            </a:r>
            <a:r>
              <a:rPr lang="de-DE" altLang="zh-CN" sz="2000" dirty="0">
                <a:latin typeface="Times New Roman" charset="0"/>
                <a:ea typeface="Times New Roman" charset="0"/>
                <a:cs typeface="Times New Roman" charset="0"/>
              </a:rPr>
              <a:t> — </a:t>
            </a:r>
            <a:r>
              <a:rPr lang="de-DE" altLang="zh-CN" sz="2000" dirty="0">
                <a:latin typeface="Times New Roman" charset="0"/>
                <a:ea typeface="Times New Roman" charset="0"/>
                <a:cs typeface="Times New Roman" charset="0"/>
                <a:hlinkClick r:id="rId2"/>
              </a:rPr>
              <a:t>A Neural Attention Model for Abstractive Sentence Summarization, 2015</a:t>
            </a:r>
            <a:endParaRPr lang="zh-CN" altLang="en-US" sz="2000" dirty="0">
              <a:latin typeface="Times New Roman" charset="0"/>
              <a:ea typeface="Times New Roman" charset="0"/>
              <a:cs typeface="Times New Roman" charset="0"/>
            </a:endParaRPr>
          </a:p>
          <a:p>
            <a:pPr indent="457200"/>
            <a:r>
              <a:rPr lang="zh-CN" altLang="en-US" sz="2000" dirty="0">
                <a:latin typeface="Times New Roman" charset="0"/>
                <a:ea typeface="Times New Roman" charset="0"/>
                <a:cs typeface="Times New Roman" charset="0"/>
              </a:rPr>
              <a:t/>
            </a:r>
            <a:br>
              <a:rPr lang="zh-CN" altLang="en-US" sz="2000" dirty="0">
                <a:latin typeface="Times New Roman" charset="0"/>
                <a:ea typeface="Times New Roman" charset="0"/>
                <a:cs typeface="Times New Roman" charset="0"/>
              </a:rPr>
            </a:br>
            <a:endParaRPr lang="zh-CN" altLang="en-US" sz="2000" dirty="0">
              <a:latin typeface="Times New Roman" charset="0"/>
              <a:ea typeface="Times New Roman" charset="0"/>
              <a:cs typeface="Times New Roman" charset="0"/>
            </a:endParaRPr>
          </a:p>
        </p:txBody>
      </p:sp>
      <p:sp>
        <p:nvSpPr>
          <p:cNvPr id="6" name="内容占位符 2"/>
          <p:cNvSpPr>
            <a:spLocks noGrp="1"/>
          </p:cNvSpPr>
          <p:nvPr>
            <p:ph idx="1"/>
          </p:nvPr>
        </p:nvSpPr>
        <p:spPr>
          <a:xfrm>
            <a:off x="1929062" y="2355014"/>
            <a:ext cx="6958263" cy="500481"/>
          </a:xfrm>
        </p:spPr>
        <p:txBody>
          <a:bodyPr>
            <a:normAutofit fontScale="55000" lnSpcReduction="20000"/>
          </a:bodyPr>
          <a:lstStyle/>
          <a:p>
            <a:r>
              <a:rPr lang="zh-CN" altLang="en-US" sz="3800" b="1" dirty="0" smtClean="0"/>
              <a:t>基于</a:t>
            </a:r>
            <a:r>
              <a:rPr lang="en-US" altLang="zh-CN" sz="3800" b="1" dirty="0" smtClean="0"/>
              <a:t>attention</a:t>
            </a:r>
            <a:r>
              <a:rPr lang="zh-CN" altLang="en-US" sz="3800" b="1" dirty="0" smtClean="0"/>
              <a:t>模型的应用实例</a:t>
            </a:r>
            <a:r>
              <a:rPr lang="zh-CN" altLang="en-US" dirty="0" smtClean="0"/>
              <a:t/>
            </a:r>
            <a:br>
              <a:rPr lang="zh-CN" altLang="en-US" dirty="0" smtClean="0"/>
            </a:br>
            <a:endParaRPr kumimoji="1" lang="zh-CN" altLang="en-US" dirty="0"/>
          </a:p>
        </p:txBody>
      </p:sp>
    </p:spTree>
    <p:extLst>
      <p:ext uri="{BB962C8B-B14F-4D97-AF65-F5344CB8AC3E}">
        <p14:creationId xmlns:p14="http://schemas.microsoft.com/office/powerpoint/2010/main" val="12277759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696278" y="2545200"/>
            <a:ext cx="2478157" cy="400110"/>
          </a:xfrm>
          <a:prstGeom prst="rect">
            <a:avLst/>
          </a:prstGeom>
        </p:spPr>
        <p:txBody>
          <a:bodyPr wrap="square">
            <a:spAutoFit/>
          </a:bodyPr>
          <a:lstStyle/>
          <a:p>
            <a:pPr indent="457200"/>
            <a:r>
              <a:rPr lang="zh-CN" altLang="en-US" sz="2000" b="1" dirty="0">
                <a:latin typeface="Times New Roman" charset="0"/>
                <a:ea typeface="Times New Roman" charset="0"/>
                <a:cs typeface="Times New Roman" charset="0"/>
              </a:rPr>
              <a:t>进一步的阅读</a:t>
            </a:r>
            <a:r>
              <a:rPr lang="en-US" altLang="zh-CN" sz="2000" b="1" dirty="0">
                <a:latin typeface="Times New Roman" charset="0"/>
                <a:ea typeface="Times New Roman" charset="0"/>
                <a:cs typeface="Times New Roman" charset="0"/>
              </a:rPr>
              <a:t>:</a:t>
            </a:r>
            <a:endParaRPr lang="zh-CN" altLang="en-US" sz="2000" b="1" dirty="0">
              <a:latin typeface="Times New Roman" charset="0"/>
              <a:ea typeface="Times New Roman" charset="0"/>
              <a:cs typeface="Times New Roman" charset="0"/>
            </a:endParaRPr>
          </a:p>
        </p:txBody>
      </p:sp>
      <p:sp>
        <p:nvSpPr>
          <p:cNvPr id="5" name="矩形 4"/>
          <p:cNvSpPr/>
          <p:nvPr/>
        </p:nvSpPr>
        <p:spPr>
          <a:xfrm>
            <a:off x="2610726" y="1178035"/>
            <a:ext cx="59218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Times New Roman" charset="0"/>
                <a:ea typeface="Times New Roman" charset="0"/>
                <a:cs typeface="Times New Roman" charset="0"/>
              </a:rPr>
              <a:t>中</a:t>
            </a:r>
            <a:r>
              <a:rPr lang="zh-CN" altLang="en-US" sz="4400" dirty="0" smtClean="0">
                <a:solidFill>
                  <a:srgbClr val="000000"/>
                </a:solidFill>
                <a:latin typeface="SimSun" charset="-122"/>
                <a:ea typeface="SimSun" charset="-122"/>
                <a:cs typeface="SimSun" charset="-122"/>
              </a:rPr>
              <a:t>的</a:t>
            </a:r>
            <a:r>
              <a:rPr lang="en-US" altLang="zh-CN" sz="4400" dirty="0" smtClean="0">
                <a:solidFill>
                  <a:srgbClr val="000000"/>
                </a:solidFill>
                <a:latin typeface="Times New Roman" charset="0"/>
                <a:ea typeface="Times New Roman" charset="0"/>
                <a:cs typeface="Times New Roman" charset="0"/>
              </a:rPr>
              <a:t>attention</a:t>
            </a:r>
            <a:r>
              <a:rPr lang="zh-CN" altLang="en-US" sz="4400" dirty="0" smtClean="0">
                <a:solidFill>
                  <a:srgbClr val="000000"/>
                </a:solidFill>
                <a:latin typeface="SimSun" charset="-122"/>
                <a:ea typeface="SimSun" charset="-122"/>
                <a:cs typeface="SimSun" charset="-122"/>
              </a:rPr>
              <a:t>机制</a:t>
            </a:r>
            <a:endParaRPr lang="zh-CN" altLang="en-US" sz="4400" b="0" i="0" dirty="0">
              <a:solidFill>
                <a:srgbClr val="000000"/>
              </a:solidFill>
              <a:effectLst/>
              <a:latin typeface="SimSun" charset="-122"/>
              <a:ea typeface="SimSun" charset="-122"/>
              <a:cs typeface="SimSun" charset="-122"/>
            </a:endParaRPr>
          </a:p>
        </p:txBody>
      </p:sp>
      <p:sp>
        <p:nvSpPr>
          <p:cNvPr id="6" name="矩形 5"/>
          <p:cNvSpPr/>
          <p:nvPr/>
        </p:nvSpPr>
        <p:spPr>
          <a:xfrm>
            <a:off x="2292674" y="3161698"/>
            <a:ext cx="8998178" cy="2185214"/>
          </a:xfrm>
          <a:prstGeom prst="rect">
            <a:avLst/>
          </a:prstGeom>
        </p:spPr>
        <p:txBody>
          <a:bodyPr wrap="square">
            <a:spAutoFit/>
          </a:bodyPr>
          <a:lstStyle/>
          <a:p>
            <a:pPr indent="457200">
              <a:buFont typeface="Arial" charset="0"/>
              <a:buChar char="•"/>
            </a:pPr>
            <a:r>
              <a:rPr lang="en-US" altLang="zh-CN" sz="2000" dirty="0">
                <a:latin typeface="Times New Roman" charset="0"/>
                <a:ea typeface="Times New Roman" charset="0"/>
                <a:cs typeface="Times New Roman" charset="0"/>
                <a:hlinkClick r:id="rId2"/>
              </a:rPr>
              <a:t>Attention and memory in deep learning and NLP</a:t>
            </a:r>
            <a:endParaRPr lang="en-US" altLang="zh-CN" sz="2000" dirty="0">
              <a:latin typeface="Times New Roman" charset="0"/>
              <a:ea typeface="Times New Roman" charset="0"/>
              <a:cs typeface="Times New Roman" charset="0"/>
            </a:endParaRPr>
          </a:p>
          <a:p>
            <a:pPr indent="457200">
              <a:buFont typeface="Arial" charset="0"/>
              <a:buChar char="•"/>
            </a:pPr>
            <a:r>
              <a:rPr lang="en-US" altLang="zh-CN" sz="2000" dirty="0">
                <a:latin typeface="Times New Roman" charset="0"/>
                <a:ea typeface="Times New Roman" charset="0"/>
                <a:cs typeface="Times New Roman" charset="0"/>
                <a:hlinkClick r:id="rId3"/>
              </a:rPr>
              <a:t>Attention Mechanism</a:t>
            </a:r>
            <a:endParaRPr lang="en-US" altLang="zh-CN" sz="2000" dirty="0">
              <a:latin typeface="Times New Roman" charset="0"/>
              <a:ea typeface="Times New Roman" charset="0"/>
              <a:cs typeface="Times New Roman" charset="0"/>
            </a:endParaRPr>
          </a:p>
          <a:p>
            <a:pPr indent="457200">
              <a:buFont typeface="Arial" charset="0"/>
              <a:buChar char="•"/>
            </a:pPr>
            <a:r>
              <a:rPr lang="en-US" altLang="zh-CN" sz="2000" dirty="0">
                <a:latin typeface="Times New Roman" charset="0"/>
                <a:ea typeface="Times New Roman" charset="0"/>
                <a:cs typeface="Times New Roman" charset="0"/>
                <a:hlinkClick r:id="rId4"/>
              </a:rPr>
              <a:t>Survey on Attention-based Models Applied in NLP</a:t>
            </a:r>
            <a:endParaRPr lang="en-US" altLang="zh-CN" sz="2000" dirty="0">
              <a:latin typeface="Times New Roman" charset="0"/>
              <a:ea typeface="Times New Roman" charset="0"/>
              <a:cs typeface="Times New Roman" charset="0"/>
            </a:endParaRPr>
          </a:p>
          <a:p>
            <a:pPr indent="457200">
              <a:buFont typeface="Arial" charset="0"/>
              <a:buChar char="•"/>
            </a:pPr>
            <a:r>
              <a:rPr lang="en-US" altLang="zh-CN" sz="2000" dirty="0">
                <a:latin typeface="Times New Roman" charset="0"/>
                <a:ea typeface="Times New Roman" charset="0"/>
                <a:cs typeface="Times New Roman" charset="0"/>
                <a:hlinkClick r:id="rId5"/>
              </a:rPr>
              <a:t>What is exactly the attention mechanism introduced to RNN?</a:t>
            </a:r>
            <a:r>
              <a:rPr lang="en-US" altLang="zh-CN" sz="2000" dirty="0">
                <a:latin typeface="Times New Roman" charset="0"/>
                <a:ea typeface="Times New Roman" charset="0"/>
                <a:cs typeface="Times New Roman" charset="0"/>
              </a:rPr>
              <a:t> </a:t>
            </a:r>
            <a:r>
              <a:rPr lang="zh-CN" altLang="en-US" sz="2000" dirty="0">
                <a:latin typeface="Times New Roman" charset="0"/>
                <a:ea typeface="Times New Roman" charset="0"/>
                <a:cs typeface="Times New Roman" charset="0"/>
              </a:rPr>
              <a:t>（来自</a:t>
            </a:r>
            <a:r>
              <a:rPr lang="en-US" altLang="zh-CN" sz="2000" dirty="0" err="1">
                <a:latin typeface="Times New Roman" charset="0"/>
                <a:ea typeface="Times New Roman" charset="0"/>
                <a:cs typeface="Times New Roman" charset="0"/>
              </a:rPr>
              <a:t>Quora</a:t>
            </a:r>
            <a:r>
              <a:rPr lang="zh-CN" altLang="en-US" sz="2000" dirty="0">
                <a:latin typeface="Times New Roman" charset="0"/>
                <a:ea typeface="Times New Roman" charset="0"/>
                <a:cs typeface="Times New Roman" charset="0"/>
              </a:rPr>
              <a:t>）</a:t>
            </a:r>
          </a:p>
          <a:p>
            <a:pPr indent="457200">
              <a:buFont typeface="Arial" charset="0"/>
              <a:buChar char="•"/>
            </a:pPr>
            <a:r>
              <a:rPr lang="en-US" altLang="zh-CN" sz="2000" dirty="0">
                <a:latin typeface="Times New Roman" charset="0"/>
                <a:ea typeface="Times New Roman" charset="0"/>
                <a:cs typeface="Times New Roman" charset="0"/>
                <a:hlinkClick r:id="rId6"/>
              </a:rPr>
              <a:t>What is Attention Mechanism in Neural Networks?</a:t>
            </a:r>
            <a:endParaRPr lang="en-US" altLang="zh-CN" sz="2000" dirty="0">
              <a:latin typeface="Times New Roman" charset="0"/>
              <a:ea typeface="Times New Roman" charset="0"/>
              <a:cs typeface="Times New Roman" charset="0"/>
            </a:endParaRPr>
          </a:p>
          <a:p>
            <a:r>
              <a:rPr lang="en-US" altLang="zh-CN" dirty="0"/>
              <a:t/>
            </a:r>
            <a:br>
              <a:rPr lang="en-US" altLang="zh-CN" dirty="0"/>
            </a:br>
            <a:endParaRPr lang="zh-CN" altLang="en-US" dirty="0"/>
          </a:p>
        </p:txBody>
      </p:sp>
    </p:spTree>
    <p:extLst>
      <p:ext uri="{BB962C8B-B14F-4D97-AF65-F5344CB8AC3E}">
        <p14:creationId xmlns:p14="http://schemas.microsoft.com/office/powerpoint/2010/main" val="6560225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80639" y="2522388"/>
            <a:ext cx="3345788" cy="400110"/>
          </a:xfrm>
          <a:prstGeom prst="rect">
            <a:avLst/>
          </a:prstGeom>
        </p:spPr>
        <p:txBody>
          <a:bodyPr wrap="none">
            <a:spAutoFit/>
          </a:bodyPr>
          <a:lstStyle/>
          <a:p>
            <a:r>
              <a:rPr lang="fr-FR" altLang="zh-CN" sz="2000" b="1" dirty="0">
                <a:latin typeface="Times New Roman" charset="0"/>
                <a:ea typeface="Times New Roman" charset="0"/>
                <a:cs typeface="Times New Roman" charset="0"/>
              </a:rPr>
              <a:t>attention</a:t>
            </a:r>
            <a:r>
              <a:rPr lang="zh-CN" altLang="fr-FR" sz="2000" b="1" dirty="0">
                <a:latin typeface="SimSun" charset="-122"/>
                <a:ea typeface="SimSun" charset="-122"/>
                <a:cs typeface="SimSun" charset="-122"/>
              </a:rPr>
              <a:t>模型的</a:t>
            </a:r>
            <a:r>
              <a:rPr lang="zh-CN" altLang="en-US" sz="2000" b="1" dirty="0">
                <a:latin typeface="SimSun" charset="-122"/>
                <a:ea typeface="SimSun" charset="-122"/>
                <a:cs typeface="SimSun" charset="-122"/>
              </a:rPr>
              <a:t>第三方实现</a:t>
            </a:r>
            <a:r>
              <a:rPr lang="en-US" altLang="zh-CN" sz="2000" b="1" dirty="0" smtClean="0">
                <a:solidFill>
                  <a:srgbClr val="555555"/>
                </a:solidFill>
                <a:latin typeface="SimSun" charset="-122"/>
                <a:ea typeface="SimSun" charset="-122"/>
                <a:cs typeface="SimSun" charset="-122"/>
              </a:rPr>
              <a:t>:</a:t>
            </a:r>
            <a:endParaRPr lang="zh-CN" altLang="en-US" sz="2000" b="1" dirty="0">
              <a:latin typeface="SimSun" charset="-122"/>
              <a:ea typeface="SimSun" charset="-122"/>
              <a:cs typeface="SimSun" charset="-122"/>
            </a:endParaRPr>
          </a:p>
        </p:txBody>
      </p:sp>
      <p:sp>
        <p:nvSpPr>
          <p:cNvPr id="5" name="矩形 4"/>
          <p:cNvSpPr/>
          <p:nvPr/>
        </p:nvSpPr>
        <p:spPr>
          <a:xfrm>
            <a:off x="2252917" y="2922498"/>
            <a:ext cx="8362074" cy="2862322"/>
          </a:xfrm>
          <a:prstGeom prst="rect">
            <a:avLst/>
          </a:prstGeom>
        </p:spPr>
        <p:txBody>
          <a:bodyPr wrap="square">
            <a:spAutoFit/>
          </a:bodyPr>
          <a:lstStyle/>
          <a:p>
            <a:pPr indent="457200">
              <a:buFont typeface="Arial" charset="0"/>
              <a:buChar char="•"/>
            </a:pPr>
            <a:r>
              <a:rPr lang="en-US" altLang="zh-CN" sz="2000" dirty="0">
                <a:latin typeface="Times New Roman" charset="0"/>
                <a:ea typeface="Times New Roman" charset="0"/>
                <a:cs typeface="Times New Roman" charset="0"/>
                <a:hlinkClick r:id="rId2"/>
              </a:rPr>
              <a:t>Deep Language Modeling for Question Answering using Keras</a:t>
            </a:r>
            <a:endParaRPr lang="en-US" altLang="zh-CN" sz="2000" dirty="0">
              <a:latin typeface="Times New Roman" charset="0"/>
              <a:ea typeface="Times New Roman" charset="0"/>
              <a:cs typeface="Times New Roman" charset="0"/>
            </a:endParaRPr>
          </a:p>
          <a:p>
            <a:pPr indent="457200">
              <a:buFont typeface="Arial" charset="0"/>
              <a:buChar char="•"/>
            </a:pPr>
            <a:r>
              <a:rPr lang="en-US" altLang="zh-CN" sz="2000" dirty="0">
                <a:latin typeface="Times New Roman" charset="0"/>
                <a:ea typeface="Times New Roman" charset="0"/>
                <a:cs typeface="Times New Roman" charset="0"/>
                <a:hlinkClick r:id="rId3"/>
              </a:rPr>
              <a:t>Attention Model Available!</a:t>
            </a:r>
            <a:endParaRPr lang="en-US" altLang="zh-CN" sz="2000" dirty="0">
              <a:latin typeface="Times New Roman" charset="0"/>
              <a:ea typeface="Times New Roman" charset="0"/>
              <a:cs typeface="Times New Roman" charset="0"/>
            </a:endParaRPr>
          </a:p>
          <a:p>
            <a:pPr indent="457200">
              <a:buFont typeface="Arial" charset="0"/>
              <a:buChar char="•"/>
            </a:pPr>
            <a:r>
              <a:rPr lang="en-US" altLang="zh-CN" sz="2000" dirty="0">
                <a:latin typeface="Times New Roman" charset="0"/>
                <a:ea typeface="Times New Roman" charset="0"/>
                <a:cs typeface="Times New Roman" charset="0"/>
                <a:hlinkClick r:id="rId4"/>
              </a:rPr>
              <a:t>Keras Attention Mechanism</a:t>
            </a:r>
            <a:endParaRPr lang="en-US" altLang="zh-CN" sz="2000" dirty="0">
              <a:latin typeface="Times New Roman" charset="0"/>
              <a:ea typeface="Times New Roman" charset="0"/>
              <a:cs typeface="Times New Roman" charset="0"/>
            </a:endParaRPr>
          </a:p>
          <a:p>
            <a:pPr indent="457200">
              <a:buFont typeface="Arial" charset="0"/>
              <a:buChar char="•"/>
            </a:pPr>
            <a:r>
              <a:rPr lang="en-US" altLang="zh-CN" sz="2000" dirty="0">
                <a:latin typeface="Times New Roman" charset="0"/>
                <a:ea typeface="Times New Roman" charset="0"/>
                <a:cs typeface="Times New Roman" charset="0"/>
                <a:hlinkClick r:id="rId5"/>
              </a:rPr>
              <a:t>Attention and Augmented Recurrent Neural Networks</a:t>
            </a:r>
            <a:endParaRPr lang="en-US" altLang="zh-CN" sz="2000" dirty="0">
              <a:latin typeface="Times New Roman" charset="0"/>
              <a:ea typeface="Times New Roman" charset="0"/>
              <a:cs typeface="Times New Roman" charset="0"/>
            </a:endParaRPr>
          </a:p>
          <a:p>
            <a:pPr indent="457200">
              <a:buFont typeface="Arial" charset="0"/>
              <a:buChar char="•"/>
            </a:pPr>
            <a:r>
              <a:rPr lang="en-US" altLang="zh-CN" sz="2000" dirty="0">
                <a:latin typeface="Times New Roman" charset="0"/>
                <a:ea typeface="Times New Roman" charset="0"/>
                <a:cs typeface="Times New Roman" charset="0"/>
                <a:hlinkClick r:id="rId6"/>
              </a:rPr>
              <a:t>How to add Attention on top of a Recurrent Layer (Text Classification)</a:t>
            </a:r>
            <a:endParaRPr lang="en-US" altLang="zh-CN" sz="2000" dirty="0">
              <a:latin typeface="Times New Roman" charset="0"/>
              <a:ea typeface="Times New Roman" charset="0"/>
              <a:cs typeface="Times New Roman" charset="0"/>
            </a:endParaRPr>
          </a:p>
          <a:p>
            <a:pPr indent="457200">
              <a:buFont typeface="Arial" charset="0"/>
              <a:buChar char="•"/>
            </a:pPr>
            <a:r>
              <a:rPr lang="en-US" altLang="zh-CN" sz="2000" dirty="0">
                <a:latin typeface="Times New Roman" charset="0"/>
                <a:ea typeface="Times New Roman" charset="0"/>
                <a:cs typeface="Times New Roman" charset="0"/>
                <a:hlinkClick r:id="rId5"/>
              </a:rPr>
              <a:t>Attention Mechanism Implementation Issue</a:t>
            </a:r>
            <a:endParaRPr lang="en-US" altLang="zh-CN" sz="2000" dirty="0">
              <a:latin typeface="Times New Roman" charset="0"/>
              <a:ea typeface="Times New Roman" charset="0"/>
              <a:cs typeface="Times New Roman" charset="0"/>
            </a:endParaRPr>
          </a:p>
          <a:p>
            <a:pPr indent="457200">
              <a:buFont typeface="Arial" charset="0"/>
              <a:buChar char="•"/>
            </a:pPr>
            <a:r>
              <a:rPr lang="en-US" altLang="zh-CN" sz="2000" dirty="0">
                <a:latin typeface="Times New Roman" charset="0"/>
                <a:ea typeface="Times New Roman" charset="0"/>
                <a:cs typeface="Times New Roman" charset="0"/>
                <a:hlinkClick r:id="rId7"/>
              </a:rPr>
              <a:t>Implementing simple neural attention model (for padded inputs)</a:t>
            </a:r>
            <a:endParaRPr lang="en-US" altLang="zh-CN" sz="2000" dirty="0">
              <a:latin typeface="Times New Roman" charset="0"/>
              <a:ea typeface="Times New Roman" charset="0"/>
              <a:cs typeface="Times New Roman" charset="0"/>
            </a:endParaRPr>
          </a:p>
          <a:p>
            <a:pPr indent="457200">
              <a:buFont typeface="Arial" charset="0"/>
              <a:buChar char="•"/>
            </a:pPr>
            <a:r>
              <a:rPr lang="en-US" altLang="zh-CN" sz="2000" dirty="0">
                <a:latin typeface="Times New Roman" charset="0"/>
                <a:ea typeface="Times New Roman" charset="0"/>
                <a:cs typeface="Times New Roman" charset="0"/>
                <a:hlinkClick r:id="rId8"/>
              </a:rPr>
              <a:t>Attention layer requires another PR</a:t>
            </a:r>
            <a:endParaRPr lang="en-US" altLang="zh-CN" sz="2000" dirty="0">
              <a:latin typeface="Times New Roman" charset="0"/>
              <a:ea typeface="Times New Roman" charset="0"/>
              <a:cs typeface="Times New Roman" charset="0"/>
            </a:endParaRPr>
          </a:p>
          <a:p>
            <a:pPr indent="457200">
              <a:buFont typeface="Arial" charset="0"/>
              <a:buChar char="•"/>
            </a:pPr>
            <a:r>
              <a:rPr lang="en-US" altLang="zh-CN" sz="2000" dirty="0">
                <a:latin typeface="Times New Roman" charset="0"/>
                <a:ea typeface="Times New Roman" charset="0"/>
                <a:cs typeface="Times New Roman" charset="0"/>
                <a:hlinkClick r:id="rId9"/>
              </a:rPr>
              <a:t>seq2seq library</a:t>
            </a:r>
            <a:endParaRPr lang="en-US" altLang="zh-CN" sz="2000" dirty="0">
              <a:latin typeface="Times New Roman" charset="0"/>
              <a:ea typeface="Times New Roman" charset="0"/>
              <a:cs typeface="Times New Roman" charset="0"/>
            </a:endParaRPr>
          </a:p>
        </p:txBody>
      </p:sp>
      <p:sp>
        <p:nvSpPr>
          <p:cNvPr id="6" name="矩形 5"/>
          <p:cNvSpPr/>
          <p:nvPr/>
        </p:nvSpPr>
        <p:spPr>
          <a:xfrm>
            <a:off x="2465520" y="1443079"/>
            <a:ext cx="592181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400" dirty="0" smtClean="0">
                <a:solidFill>
                  <a:srgbClr val="000000"/>
                </a:solidFill>
                <a:latin typeface="Times New Roman" charset="0"/>
                <a:ea typeface="Times New Roman" charset="0"/>
                <a:cs typeface="Times New Roman" charset="0"/>
              </a:rPr>
              <a:t>LSTM</a:t>
            </a:r>
            <a:r>
              <a:rPr lang="zh-CN" altLang="en-US" sz="4400" dirty="0" smtClean="0">
                <a:solidFill>
                  <a:srgbClr val="000000"/>
                </a:solidFill>
                <a:latin typeface="Times New Roman" charset="0"/>
                <a:ea typeface="Times New Roman" charset="0"/>
                <a:cs typeface="Times New Roman" charset="0"/>
              </a:rPr>
              <a:t>中</a:t>
            </a:r>
            <a:r>
              <a:rPr lang="zh-CN" altLang="en-US" sz="4400" dirty="0" smtClean="0">
                <a:solidFill>
                  <a:srgbClr val="000000"/>
                </a:solidFill>
                <a:latin typeface="SimSun" charset="-122"/>
                <a:ea typeface="SimSun" charset="-122"/>
                <a:cs typeface="SimSun" charset="-122"/>
              </a:rPr>
              <a:t>的</a:t>
            </a:r>
            <a:r>
              <a:rPr lang="en-US" altLang="zh-CN" sz="4400" dirty="0" smtClean="0">
                <a:solidFill>
                  <a:srgbClr val="000000"/>
                </a:solidFill>
                <a:latin typeface="Times New Roman" charset="0"/>
                <a:ea typeface="Times New Roman" charset="0"/>
                <a:cs typeface="Times New Roman" charset="0"/>
              </a:rPr>
              <a:t>attention</a:t>
            </a:r>
            <a:r>
              <a:rPr lang="zh-CN" altLang="en-US" sz="4400" dirty="0" smtClean="0">
                <a:solidFill>
                  <a:srgbClr val="000000"/>
                </a:solidFill>
                <a:latin typeface="SimSun" charset="-122"/>
                <a:ea typeface="SimSun" charset="-122"/>
                <a:cs typeface="SimSun" charset="-122"/>
              </a:rPr>
              <a:t>机制</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18920080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392312" y="1243276"/>
            <a:ext cx="8810468" cy="922407"/>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is-IS" sz="17600" dirty="0" smtClean="0">
                <a:latin typeface="SimSun" charset="-122"/>
                <a:ea typeface="SimSun" charset="-122"/>
                <a:cs typeface="SimSun" charset="-122"/>
              </a:rPr>
              <a:t>用循环神经网络产生新闻标题</a:t>
            </a:r>
            <a:r>
              <a:rPr lang="zh-CN" altLang="is-IS" sz="4000" dirty="0" smtClean="0">
                <a:latin typeface="SimSun" charset="-122"/>
                <a:ea typeface="SimSun" charset="-122"/>
                <a:cs typeface="SimSun" charset="-122"/>
              </a:rPr>
              <a:t/>
            </a:r>
            <a:br>
              <a:rPr lang="zh-CN" altLang="is-IS" sz="4000" dirty="0" smtClean="0">
                <a:latin typeface="SimSun" charset="-122"/>
                <a:ea typeface="SimSun" charset="-122"/>
                <a:cs typeface="SimSun" charset="-122"/>
              </a:rPr>
            </a:br>
            <a:r>
              <a:rPr lang="is-IS" altLang="zh-CN" sz="4000" dirty="0" smtClean="0"/>
              <a:t>                             </a:t>
            </a:r>
            <a:br>
              <a:rPr lang="is-IS" altLang="zh-CN" sz="4000" dirty="0" smtClean="0"/>
            </a:br>
            <a:endParaRPr kumimoji="1" lang="zh-CN" altLang="en-US" sz="4000" dirty="0"/>
          </a:p>
        </p:txBody>
      </p:sp>
      <p:sp>
        <p:nvSpPr>
          <p:cNvPr id="5" name="文本框 4"/>
          <p:cNvSpPr txBox="1"/>
          <p:nvPr/>
        </p:nvSpPr>
        <p:spPr>
          <a:xfrm>
            <a:off x="1392312" y="2390274"/>
            <a:ext cx="9721515" cy="1200329"/>
          </a:xfrm>
          <a:prstGeom prst="rect">
            <a:avLst/>
          </a:prstGeom>
          <a:noFill/>
        </p:spPr>
        <p:txBody>
          <a:bodyPr wrap="square" rtlCol="0">
            <a:spAutoFit/>
          </a:bodyPr>
          <a:lstStyle/>
          <a:p>
            <a:r>
              <a:rPr kumimoji="1" lang="zh-CN" altLang="en-US" b="1" dirty="0" smtClean="0"/>
              <a:t>背景</a:t>
            </a:r>
            <a:r>
              <a:rPr kumimoji="1" lang="zh-CN" altLang="en-US" dirty="0" smtClean="0"/>
              <a:t>：</a:t>
            </a:r>
            <a:r>
              <a:rPr kumimoji="1" lang="en-US" altLang="zh-CN" dirty="0" smtClean="0">
                <a:latin typeface="Times New Roman" charset="0"/>
                <a:ea typeface="Times New Roman" charset="0"/>
                <a:cs typeface="Times New Roman" charset="0"/>
              </a:rPr>
              <a:t>RNN</a:t>
            </a:r>
            <a:r>
              <a:rPr kumimoji="1" lang="zh-CN" altLang="en-US" dirty="0">
                <a:latin typeface="Times New Roman" charset="0"/>
                <a:ea typeface="Times New Roman" charset="0"/>
                <a:cs typeface="Times New Roman" charset="0"/>
              </a:rPr>
              <a:t>最近几年被用于机器翻译和语音识别非常有效。</a:t>
            </a:r>
            <a:r>
              <a:rPr kumimoji="1" lang="en-US" altLang="zh-CN" dirty="0">
                <a:latin typeface="Times New Roman" charset="0"/>
                <a:ea typeface="Times New Roman" charset="0"/>
                <a:cs typeface="Times New Roman" charset="0"/>
              </a:rPr>
              <a:t>RNN</a:t>
            </a:r>
            <a:r>
              <a:rPr kumimoji="1" lang="zh-CN" altLang="en-US" dirty="0">
                <a:latin typeface="Times New Roman" charset="0"/>
                <a:ea typeface="Times New Roman" charset="0"/>
                <a:cs typeface="Times New Roman" charset="0"/>
              </a:rPr>
              <a:t>模型被用于大量的输入和输出序列。</a:t>
            </a:r>
            <a:r>
              <a:rPr kumimoji="1" lang="en-US" altLang="zh-CN" dirty="0">
                <a:latin typeface="Times New Roman" charset="0"/>
                <a:ea typeface="Times New Roman" charset="0"/>
                <a:cs typeface="Times New Roman" charset="0"/>
              </a:rPr>
              <a:t>RNN</a:t>
            </a:r>
            <a:r>
              <a:rPr kumimoji="1" lang="zh-CN" altLang="en-US" dirty="0">
                <a:latin typeface="Times New Roman" charset="0"/>
                <a:ea typeface="Times New Roman" charset="0"/>
                <a:cs typeface="Times New Roman" charset="0"/>
              </a:rPr>
              <a:t>也被应用于阅读理解，从输入的文本中提炼出句子和短语。这篇文章和用神经网络产生新闻标题相关，只不过不仅仅是用</a:t>
            </a:r>
            <a:r>
              <a:rPr kumimoji="1" lang="en-US" altLang="zh-CN" dirty="0">
                <a:latin typeface="Times New Roman" charset="0"/>
                <a:ea typeface="Times New Roman" charset="0"/>
                <a:cs typeface="Times New Roman" charset="0"/>
              </a:rPr>
              <a:t>RNN</a:t>
            </a:r>
            <a:r>
              <a:rPr kumimoji="1" lang="zh-CN" altLang="en-US" dirty="0">
                <a:latin typeface="Times New Roman" charset="0"/>
                <a:ea typeface="Times New Roman" charset="0"/>
                <a:cs typeface="Times New Roman" charset="0"/>
              </a:rPr>
              <a:t>，而是用</a:t>
            </a:r>
            <a:r>
              <a:rPr kumimoji="1" lang="zh-CN" altLang="en-US" dirty="0" smtClean="0">
                <a:latin typeface="Times New Roman" charset="0"/>
                <a:ea typeface="Times New Roman" charset="0"/>
                <a:cs typeface="Times New Roman" charset="0"/>
              </a:rPr>
              <a:t>简化版的</a:t>
            </a:r>
            <a:r>
              <a:rPr kumimoji="1" lang="zh-CN" altLang="en-US" dirty="0">
                <a:latin typeface="Times New Roman" charset="0"/>
                <a:ea typeface="Times New Roman" charset="0"/>
                <a:cs typeface="Times New Roman" charset="0"/>
              </a:rPr>
              <a:t>注意力机制来进行编码。</a:t>
            </a:r>
            <a:endParaRPr kumimoji="1" lang="en-US" altLang="zh-CN" dirty="0">
              <a:latin typeface="Times New Roman" charset="0"/>
              <a:ea typeface="Times New Roman" charset="0"/>
              <a:cs typeface="Times New Roman" charset="0"/>
            </a:endParaRPr>
          </a:p>
          <a:p>
            <a:endParaRPr kumimoji="1" lang="zh-CN" alt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4688897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392312" y="1243276"/>
            <a:ext cx="8810468" cy="922407"/>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is-IS" sz="17600" dirty="0" smtClean="0">
                <a:latin typeface="SimSun" charset="-122"/>
                <a:ea typeface="SimSun" charset="-122"/>
                <a:cs typeface="SimSun" charset="-122"/>
              </a:rPr>
              <a:t>用循环神经网络产生新闻标题</a:t>
            </a:r>
            <a:r>
              <a:rPr lang="zh-CN" altLang="is-IS" sz="4000" dirty="0" smtClean="0">
                <a:latin typeface="SimSun" charset="-122"/>
                <a:ea typeface="SimSun" charset="-122"/>
                <a:cs typeface="SimSun" charset="-122"/>
              </a:rPr>
              <a:t/>
            </a:r>
            <a:br>
              <a:rPr lang="zh-CN" altLang="is-IS" sz="4000" dirty="0" smtClean="0">
                <a:latin typeface="SimSun" charset="-122"/>
                <a:ea typeface="SimSun" charset="-122"/>
                <a:cs typeface="SimSun" charset="-122"/>
              </a:rPr>
            </a:br>
            <a:r>
              <a:rPr lang="is-IS" altLang="zh-CN" sz="4000" dirty="0" smtClean="0"/>
              <a:t>                             </a:t>
            </a:r>
            <a:br>
              <a:rPr lang="is-IS" altLang="zh-CN" sz="4000" dirty="0" smtClean="0"/>
            </a:br>
            <a:endParaRPr kumimoji="1" lang="zh-CN" altLang="en-US" sz="4000" dirty="0"/>
          </a:p>
        </p:txBody>
      </p:sp>
      <mc:AlternateContent xmlns:mc="http://schemas.openxmlformats.org/markup-compatibility/2006" xmlns:a14="http://schemas.microsoft.com/office/drawing/2010/main">
        <mc:Choice Requires="a14">
          <p:sp>
            <p:nvSpPr>
              <p:cNvPr id="7" name="文本框 6"/>
              <p:cNvSpPr txBox="1"/>
              <p:nvPr/>
            </p:nvSpPr>
            <p:spPr>
              <a:xfrm>
                <a:off x="2213811" y="2285091"/>
                <a:ext cx="8614610" cy="3514937"/>
              </a:xfrm>
              <a:prstGeom prst="rect">
                <a:avLst/>
              </a:prstGeom>
              <a:noFill/>
            </p:spPr>
            <p:txBody>
              <a:bodyPr wrap="square" rtlCol="0">
                <a:spAutoFit/>
              </a:bodyPr>
              <a:lstStyle/>
              <a:p>
                <a:r>
                  <a:rPr kumimoji="1" lang="en-US" altLang="zh-CN" b="1" dirty="0" smtClean="0"/>
                  <a:t>2.</a:t>
                </a:r>
                <a:r>
                  <a:rPr kumimoji="1" lang="zh-CN" altLang="en-US" b="1" dirty="0" smtClean="0"/>
                  <a:t>模型：</a:t>
                </a:r>
                <a:endParaRPr kumimoji="1" lang="en-US" altLang="zh-CN" b="1" dirty="0" smtClean="0"/>
              </a:p>
              <a:p>
                <a:r>
                  <a:rPr kumimoji="1" lang="en-US" altLang="zh-CN" b="1" dirty="0" smtClean="0"/>
                  <a:t>2.1</a:t>
                </a:r>
                <a:r>
                  <a:rPr kumimoji="1" lang="zh-CN" altLang="en-US" b="1" dirty="0" smtClean="0"/>
                  <a:t> 概述：</a:t>
                </a:r>
                <a:endParaRPr kumimoji="1" lang="en-US" altLang="zh-CN" b="1" dirty="0" smtClean="0"/>
              </a:p>
              <a:p>
                <a:pPr indent="457200"/>
                <a:r>
                  <a:rPr kumimoji="1" lang="zh-CN" altLang="en-US" dirty="0" smtClean="0">
                    <a:latin typeface="SimSun" charset="-122"/>
                    <a:ea typeface="SimSun" charset="-122"/>
                    <a:cs typeface="SimSun" charset="-122"/>
                  </a:rPr>
                  <a:t>输出层用</a:t>
                </a:r>
                <a:r>
                  <a:rPr lang="en-US" altLang="zh-CN" dirty="0">
                    <a:latin typeface="Times New Roman" charset="0"/>
                    <a:ea typeface="Times New Roman" charset="0"/>
                    <a:cs typeface="Times New Roman" charset="0"/>
                  </a:rPr>
                  <a:t>softmax layer </a:t>
                </a:r>
                <a:r>
                  <a:rPr lang="zh-CN" altLang="en-US" dirty="0">
                    <a:latin typeface="Times New Roman" charset="0"/>
                    <a:ea typeface="Times New Roman" charset="0"/>
                    <a:cs typeface="Times New Roman" charset="0"/>
                  </a:rPr>
                  <a:t>和</a:t>
                </a:r>
                <a:r>
                  <a:rPr lang="en-US" altLang="zh-CN" dirty="0">
                    <a:latin typeface="Times New Roman" charset="0"/>
                    <a:ea typeface="Times New Roman" charset="0"/>
                    <a:cs typeface="Times New Roman" charset="0"/>
                  </a:rPr>
                  <a:t>attention mechanism</a:t>
                </a:r>
                <a:r>
                  <a:rPr lang="zh-CN" altLang="en-US" dirty="0">
                    <a:latin typeface="Times New Roman" charset="0"/>
                    <a:ea typeface="Times New Roman" charset="0"/>
                    <a:cs typeface="Times New Roman" charset="0"/>
                  </a:rPr>
                  <a:t>。当产生每个单词的时候，产生的</a:t>
                </a:r>
                <a:r>
                  <a:rPr lang="zh-CN" altLang="en-US" dirty="0" smtClean="0">
                    <a:latin typeface="Times New Roman" charset="0"/>
                    <a:ea typeface="Times New Roman" charset="0"/>
                    <a:cs typeface="Times New Roman" charset="0"/>
                  </a:rPr>
                  <a:t>单词会作为下</a:t>
                </a:r>
                <a:r>
                  <a:rPr lang="zh-CN" altLang="en-US" dirty="0">
                    <a:latin typeface="Times New Roman" charset="0"/>
                    <a:ea typeface="Times New Roman" charset="0"/>
                    <a:cs typeface="Times New Roman" charset="0"/>
                  </a:rPr>
                  <a:t>一个单词的输出。损失函数为：</a:t>
                </a:r>
                <a14:m>
                  <m:oMath xmlns:m="http://schemas.openxmlformats.org/officeDocument/2006/math">
                    <m:r>
                      <a:rPr lang="en-US" altLang="zh-CN">
                        <a:latin typeface="Cambria Math" charset="0"/>
                        <a:ea typeface="Times New Roman" charset="0"/>
                        <a:cs typeface="Times New Roman" charset="0"/>
                      </a:rPr>
                      <m:t>−</m:t>
                    </m:r>
                    <m:func>
                      <m:funcPr>
                        <m:ctrlPr>
                          <a:rPr lang="en-US" altLang="zh-CN" i="1">
                            <a:latin typeface="Cambria Math" charset="0"/>
                            <a:ea typeface="Times New Roman" charset="0"/>
                            <a:cs typeface="Times New Roman" charset="0"/>
                          </a:rPr>
                        </m:ctrlPr>
                      </m:funcPr>
                      <m:fName>
                        <m:r>
                          <m:rPr>
                            <m:sty m:val="p"/>
                          </m:rPr>
                          <a:rPr lang="en-US" altLang="zh-CN">
                            <a:latin typeface="Cambria Math" charset="0"/>
                            <a:ea typeface="Times New Roman" charset="0"/>
                            <a:cs typeface="Times New Roman" charset="0"/>
                          </a:rPr>
                          <m:t>log</m:t>
                        </m:r>
                      </m:fName>
                      <m:e>
                        <m:r>
                          <a:rPr lang="en-US" altLang="zh-CN">
                            <a:latin typeface="Cambria Math" charset="0"/>
                            <a:ea typeface="Times New Roman" charset="0"/>
                            <a:cs typeface="Times New Roman" charset="0"/>
                          </a:rPr>
                          <m:t>𝑝</m:t>
                        </m:r>
                        <m:d>
                          <m:dPr>
                            <m:ctrlPr>
                              <a:rPr lang="en-US" altLang="zh-CN" i="1">
                                <a:latin typeface="Cambria Math" charset="0"/>
                                <a:ea typeface="Times New Roman" charset="0"/>
                                <a:cs typeface="Times New Roman" charset="0"/>
                              </a:rPr>
                            </m:ctrlPr>
                          </m:dPr>
                          <m:e>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r>
                                  <a:rPr lang="en-US" altLang="zh-CN">
                                    <a:latin typeface="Cambria Math" charset="0"/>
                                    <a:ea typeface="Times New Roman" charset="0"/>
                                    <a:cs typeface="Times New Roman" charset="0"/>
                                  </a:rPr>
                                  <m:t>1</m:t>
                                </m:r>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𝑇</m:t>
                                    </m:r>
                                  </m:e>
                                  <m:sup>
                                    <m:r>
                                      <a:rPr lang="en-US" altLang="zh-CN">
                                        <a:latin typeface="Cambria Math" charset="0"/>
                                        <a:ea typeface="Times New Roman" charset="0"/>
                                        <a:cs typeface="Times New Roman" charset="0"/>
                                      </a:rPr>
                                      <m:t>′</m:t>
                                    </m:r>
                                  </m:sup>
                                </m:sSup>
                              </m:sub>
                            </m:sSub>
                          </m:e>
                          <m:e>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𝑥</m:t>
                                </m:r>
                              </m:e>
                              <m:sub>
                                <m:r>
                                  <a:rPr lang="en-US" altLang="zh-CN">
                                    <a:latin typeface="Cambria Math" charset="0"/>
                                    <a:ea typeface="Times New Roman" charset="0"/>
                                    <a:cs typeface="Times New Roman" charset="0"/>
                                  </a:rPr>
                                  <m:t>1</m:t>
                                </m:r>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𝑥</m:t>
                                </m:r>
                              </m:e>
                              <m:sub>
                                <m:r>
                                  <a:rPr lang="en-US" altLang="zh-CN">
                                    <a:latin typeface="Cambria Math" charset="0"/>
                                    <a:ea typeface="Times New Roman" charset="0"/>
                                    <a:cs typeface="Times New Roman" charset="0"/>
                                  </a:rPr>
                                  <m:t>𝑇</m:t>
                                </m:r>
                              </m:sub>
                            </m:sSub>
                          </m:e>
                        </m:d>
                        <m:r>
                          <a:rPr lang="en-US" altLang="zh-CN">
                            <a:latin typeface="Cambria Math" charset="0"/>
                            <a:ea typeface="Times New Roman" charset="0"/>
                            <a:cs typeface="Times New Roman" charset="0"/>
                          </a:rPr>
                          <m:t>=−</m:t>
                        </m:r>
                        <m:nary>
                          <m:naryPr>
                            <m:chr m:val="∑"/>
                            <m:ctrlPr>
                              <a:rPr lang="is-IS" altLang="zh-CN" i="1">
                                <a:latin typeface="Cambria Math" charset="0"/>
                                <a:ea typeface="Times New Roman" charset="0"/>
                                <a:cs typeface="Times New Roman" charset="0"/>
                              </a:rPr>
                            </m:ctrlPr>
                          </m:naryPr>
                          <m:sub>
                            <m:r>
                              <m:rPr>
                                <m:brk m:alnAt="23"/>
                              </m:rPr>
                              <a:rPr lang="en-US" altLang="zh-CN">
                                <a:latin typeface="Cambria Math" charset="0"/>
                                <a:ea typeface="Times New Roman" charset="0"/>
                                <a:cs typeface="Times New Roman" charset="0"/>
                              </a:rPr>
                              <m:t>𝑡</m:t>
                            </m:r>
                            <m:r>
                              <a:rPr lang="en-US" altLang="zh-CN">
                                <a:latin typeface="Cambria Math" charset="0"/>
                                <a:ea typeface="Times New Roman" charset="0"/>
                                <a:cs typeface="Times New Roman" charset="0"/>
                              </a:rPr>
                              <m:t>=1</m:t>
                            </m:r>
                          </m:sub>
                          <m:sup>
                            <m:sSup>
                              <m:sSupPr>
                                <m:ctrlPr>
                                  <a:rPr lang="is-I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𝑇</m:t>
                                </m:r>
                              </m:e>
                              <m:sup>
                                <m:r>
                                  <a:rPr lang="en-US" altLang="zh-CN">
                                    <a:latin typeface="Cambria Math" charset="0"/>
                                    <a:ea typeface="Times New Roman" charset="0"/>
                                    <a:cs typeface="Times New Roman" charset="0"/>
                                  </a:rPr>
                                  <m:t>′</m:t>
                                </m:r>
                              </m:sup>
                            </m:sSup>
                          </m:sup>
                          <m:e>
                            <m:func>
                              <m:funcPr>
                                <m:ctrlPr>
                                  <a:rPr lang="en-US" altLang="zh-CN" i="1">
                                    <a:latin typeface="Cambria Math" charset="0"/>
                                    <a:ea typeface="Times New Roman" charset="0"/>
                                    <a:cs typeface="Times New Roman" charset="0"/>
                                  </a:rPr>
                                </m:ctrlPr>
                              </m:funcPr>
                              <m:fName>
                                <m:r>
                                  <m:rPr>
                                    <m:sty m:val="p"/>
                                  </m:rPr>
                                  <a:rPr lang="en-US" altLang="zh-CN">
                                    <a:latin typeface="Cambria Math" charset="0"/>
                                    <a:ea typeface="Times New Roman" charset="0"/>
                                    <a:cs typeface="Times New Roman" charset="0"/>
                                  </a:rPr>
                                  <m:t>log</m:t>
                                </m:r>
                              </m:fName>
                              <m:e>
                                <m:r>
                                  <a:rPr lang="en-US" altLang="zh-CN">
                                    <a:latin typeface="Cambria Math" charset="0"/>
                                    <a:ea typeface="Times New Roman" charset="0"/>
                                    <a:cs typeface="Times New Roman" charset="0"/>
                                  </a:rPr>
                                  <m:t>𝑝</m:t>
                                </m:r>
                                <m:d>
                                  <m:dPr>
                                    <m:ctrlPr>
                                      <a:rPr lang="en-US" altLang="zh-CN" i="1">
                                        <a:latin typeface="Cambria Math" charset="0"/>
                                        <a:ea typeface="Times New Roman" charset="0"/>
                                        <a:cs typeface="Times New Roman" charset="0"/>
                                      </a:rPr>
                                    </m:ctrlPr>
                                  </m:dPr>
                                  <m:e>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r>
                                          <a:rPr lang="en-US" altLang="zh-CN">
                                            <a:latin typeface="Cambria Math" charset="0"/>
                                            <a:ea typeface="Times New Roman" charset="0"/>
                                            <a:cs typeface="Times New Roman" charset="0"/>
                                          </a:rPr>
                                          <m:t>𝑡</m:t>
                                        </m:r>
                                      </m:sub>
                                    </m:sSub>
                                  </m:e>
                                  <m:e>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r>
                                          <a:rPr lang="en-US" altLang="zh-CN">
                                            <a:latin typeface="Cambria Math" charset="0"/>
                                            <a:ea typeface="Times New Roman" charset="0"/>
                                            <a:cs typeface="Times New Roman" charset="0"/>
                                          </a:rPr>
                                          <m:t>1</m:t>
                                        </m:r>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r>
                                          <a:rPr lang="en-US" altLang="zh-CN">
                                            <a:latin typeface="Cambria Math" charset="0"/>
                                            <a:ea typeface="Times New Roman" charset="0"/>
                                            <a:cs typeface="Times New Roman" charset="0"/>
                                          </a:rPr>
                                          <m:t>𝑡</m:t>
                                        </m:r>
                                        <m:r>
                                          <a:rPr lang="en-US" altLang="zh-CN">
                                            <a:latin typeface="Cambria Math" charset="0"/>
                                            <a:ea typeface="Times New Roman" charset="0"/>
                                            <a:cs typeface="Times New Roman" charset="0"/>
                                          </a:rPr>
                                          <m:t>−1</m:t>
                                        </m:r>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𝑥</m:t>
                                        </m:r>
                                      </m:e>
                                      <m:sub>
                                        <m:r>
                                          <a:rPr lang="en-US" altLang="zh-CN">
                                            <a:latin typeface="Cambria Math" charset="0"/>
                                            <a:ea typeface="Times New Roman" charset="0"/>
                                            <a:cs typeface="Times New Roman" charset="0"/>
                                          </a:rPr>
                                          <m:t>1</m:t>
                                        </m:r>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𝑥</m:t>
                                        </m:r>
                                      </m:e>
                                      <m:sub>
                                        <m:r>
                                          <a:rPr lang="en-US" altLang="zh-CN">
                                            <a:latin typeface="Cambria Math" charset="0"/>
                                            <a:ea typeface="Times New Roman" charset="0"/>
                                            <a:cs typeface="Times New Roman" charset="0"/>
                                          </a:rPr>
                                          <m:t>𝑇</m:t>
                                        </m:r>
                                      </m:sub>
                                    </m:sSub>
                                  </m:e>
                                </m:d>
                              </m:e>
                            </m:func>
                          </m:e>
                        </m:nary>
                      </m:e>
                    </m:func>
                  </m:oMath>
                </a14:m>
                <a:r>
                  <a:rPr lang="zh-CN" altLang="en-US" dirty="0">
                    <a:latin typeface="Times New Roman" charset="0"/>
                    <a:ea typeface="Times New Roman" charset="0"/>
                    <a:cs typeface="Times New Roman" charset="0"/>
                  </a:rPr>
                  <a:t>，</a:t>
                </a:r>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公式中</a:t>
                </a:r>
                <a:r>
                  <a:rPr lang="en-US" altLang="zh-CN" dirty="0">
                    <a:latin typeface="Times New Roman" charset="0"/>
                    <a:ea typeface="Times New Roman" charset="0"/>
                    <a:cs typeface="Times New Roman" charset="0"/>
                  </a:rPr>
                  <a:t>y</a:t>
                </a:r>
                <a:r>
                  <a:rPr lang="zh-CN" altLang="en-US" dirty="0">
                    <a:latin typeface="Times New Roman" charset="0"/>
                    <a:ea typeface="Times New Roman" charset="0"/>
                    <a:cs typeface="Times New Roman" charset="0"/>
                  </a:rPr>
                  <a:t>为输出</a:t>
                </a:r>
                <a:r>
                  <a:rPr lang="zh-CN" altLang="en-US" dirty="0" smtClean="0">
                    <a:latin typeface="Times New Roman" charset="0"/>
                    <a:ea typeface="Times New Roman" charset="0"/>
                    <a:cs typeface="Times New Roman" charset="0"/>
                  </a:rPr>
                  <a:t>的词</a:t>
                </a:r>
                <a:r>
                  <a:rPr lang="zh-CN" altLang="en-US" dirty="0">
                    <a:latin typeface="Times New Roman" charset="0"/>
                    <a:ea typeface="Times New Roman" charset="0"/>
                    <a:cs typeface="Times New Roman" charset="0"/>
                  </a:rPr>
                  <a:t>，</a:t>
                </a:r>
                <a:r>
                  <a:rPr lang="en-US" altLang="zh-CN" dirty="0">
                    <a:latin typeface="Times New Roman" charset="0"/>
                    <a:ea typeface="Times New Roman" charset="0"/>
                    <a:cs typeface="Times New Roman" charset="0"/>
                  </a:rPr>
                  <a:t>x</a:t>
                </a:r>
                <a:r>
                  <a:rPr lang="zh-CN" altLang="en-US" dirty="0">
                    <a:latin typeface="Times New Roman" charset="0"/>
                    <a:ea typeface="Times New Roman" charset="0"/>
                    <a:cs typeface="Times New Roman" charset="0"/>
                  </a:rPr>
                  <a:t>为输入</a:t>
                </a:r>
                <a:r>
                  <a:rPr lang="zh-CN" altLang="en-US" dirty="0" smtClean="0">
                    <a:latin typeface="Times New Roman" charset="0"/>
                    <a:ea typeface="Times New Roman" charset="0"/>
                    <a:cs typeface="Times New Roman" charset="0"/>
                  </a:rPr>
                  <a:t>的词</a:t>
                </a:r>
                <a:r>
                  <a:rPr lang="zh-CN" altLang="en-US" dirty="0">
                    <a:latin typeface="Times New Roman" charset="0"/>
                    <a:ea typeface="Times New Roman" charset="0"/>
                    <a:cs typeface="Times New Roman" charset="0"/>
                  </a:rPr>
                  <a:t>。</a:t>
                </a:r>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训练模型的时候用</a:t>
                </a:r>
                <a:r>
                  <a:rPr lang="en-US" altLang="zh-CN" dirty="0">
                    <a:latin typeface="Times New Roman" charset="0"/>
                    <a:ea typeface="Times New Roman" charset="0"/>
                    <a:cs typeface="Times New Roman" charset="0"/>
                  </a:rPr>
                  <a:t>“teacher forcing</a:t>
                </a:r>
                <a:r>
                  <a:rPr lang="en-US" altLang="zh-CN" dirty="0" smtClean="0">
                    <a:latin typeface="Times New Roman" charset="0"/>
                    <a:ea typeface="Times New Roman" charset="0"/>
                    <a:cs typeface="Times New Roman" charset="0"/>
                  </a:rPr>
                  <a:t>”(</a:t>
                </a:r>
                <a:r>
                  <a:rPr lang="zh-CN" altLang="en-US" dirty="0" smtClean="0">
                    <a:latin typeface="Times New Roman" charset="0"/>
                    <a:ea typeface="Times New Roman" charset="0"/>
                    <a:cs typeface="Times New Roman" charset="0"/>
                  </a:rPr>
                  <a:t>教师强迫</a:t>
                </a:r>
                <a:r>
                  <a:rPr lang="en-US" altLang="zh-CN" dirty="0" smtClean="0">
                    <a:latin typeface="Times New Roman" charset="0"/>
                    <a:ea typeface="Times New Roman" charset="0"/>
                    <a:cs typeface="Times New Roman" charset="0"/>
                  </a:rPr>
                  <a:t>)</a:t>
                </a:r>
                <a:r>
                  <a:rPr lang="zh-CN" altLang="en-US" dirty="0" smtClean="0">
                    <a:latin typeface="Times New Roman" charset="0"/>
                    <a:ea typeface="Times New Roman" charset="0"/>
                    <a:cs typeface="Times New Roman" charset="0"/>
                  </a:rPr>
                  <a:t>而</a:t>
                </a:r>
                <a:r>
                  <a:rPr lang="zh-CN" altLang="en-US" dirty="0">
                    <a:latin typeface="Times New Roman" charset="0"/>
                    <a:ea typeface="Times New Roman" charset="0"/>
                    <a:cs typeface="Times New Roman" charset="0"/>
                  </a:rPr>
                  <a:t>不</a:t>
                </a:r>
                <a:r>
                  <a:rPr lang="zh-CN" altLang="en-US" dirty="0" smtClean="0">
                    <a:latin typeface="Times New Roman" charset="0"/>
                    <a:ea typeface="Times New Roman" charset="0"/>
                    <a:cs typeface="Times New Roman" charset="0"/>
                  </a:rPr>
                  <a:t>是产生</a:t>
                </a:r>
                <a:r>
                  <a:rPr lang="zh-CN" altLang="en-US" dirty="0">
                    <a:latin typeface="Times New Roman" charset="0"/>
                    <a:ea typeface="Times New Roman" charset="0"/>
                    <a:cs typeface="Times New Roman" charset="0"/>
                  </a:rPr>
                  <a:t>的</a:t>
                </a:r>
                <a:r>
                  <a:rPr lang="zh-CN" altLang="en-US" dirty="0" smtClean="0">
                    <a:latin typeface="Times New Roman" charset="0"/>
                    <a:ea typeface="Times New Roman" charset="0"/>
                    <a:cs typeface="Times New Roman" charset="0"/>
                  </a:rPr>
                  <a:t>新词</a:t>
                </a:r>
                <a:r>
                  <a:rPr lang="zh-CN" altLang="en-US" dirty="0">
                    <a:latin typeface="Times New Roman" charset="0"/>
                    <a:ea typeface="Times New Roman" charset="0"/>
                    <a:cs typeface="Times New Roman" charset="0"/>
                  </a:rPr>
                  <a:t>作为下一个单词的输入，输入标题中被期望的单词。在测试的时候产生的单词会作为产生下一个单词的</a:t>
                </a:r>
                <a:r>
                  <a:rPr lang="zh-CN" altLang="en-US" dirty="0" smtClean="0">
                    <a:latin typeface="Times New Roman" charset="0"/>
                    <a:ea typeface="Times New Roman" charset="0"/>
                    <a:cs typeface="Times New Roman" charset="0"/>
                  </a:rPr>
                  <a:t>输入。这</a:t>
                </a:r>
                <a:r>
                  <a:rPr lang="zh-CN" altLang="en-US" dirty="0">
                    <a:latin typeface="Times New Roman" charset="0"/>
                    <a:ea typeface="Times New Roman" charset="0"/>
                    <a:cs typeface="Times New Roman" charset="0"/>
                  </a:rPr>
                  <a:t>就导致了训练和测试的</a:t>
                </a:r>
                <a:r>
                  <a:rPr lang="zh-CN" altLang="en-US" dirty="0" smtClean="0">
                    <a:latin typeface="Times New Roman" charset="0"/>
                    <a:ea typeface="Times New Roman" charset="0"/>
                    <a:cs typeface="Times New Roman" charset="0"/>
                  </a:rPr>
                  <a:t>不一致，</a:t>
                </a:r>
                <a:r>
                  <a:rPr lang="zh-CN" altLang="en-US" dirty="0">
                    <a:latin typeface="Times New Roman" charset="0"/>
                    <a:ea typeface="Times New Roman" charset="0"/>
                    <a:cs typeface="Times New Roman" charset="0"/>
                  </a:rPr>
                  <a:t>为了克服这个</a:t>
                </a:r>
                <a:r>
                  <a:rPr lang="zh-CN" altLang="en-US" dirty="0" smtClean="0">
                    <a:latin typeface="Times New Roman" charset="0"/>
                    <a:ea typeface="Times New Roman" charset="0"/>
                    <a:cs typeface="Times New Roman" charset="0"/>
                  </a:rPr>
                  <a:t>不一致，</a:t>
                </a:r>
                <a:r>
                  <a:rPr lang="zh-CN" altLang="en-US" dirty="0">
                    <a:latin typeface="Times New Roman" charset="0"/>
                    <a:ea typeface="Times New Roman" charset="0"/>
                    <a:cs typeface="Times New Roman" charset="0"/>
                  </a:rPr>
                  <a:t>在训练数据的时候，随机输入一个产生的词，而不是期望的那个词。具体的，我们</a:t>
                </a:r>
                <a:r>
                  <a:rPr lang="zh-CN" altLang="en-US" dirty="0" smtClean="0">
                    <a:latin typeface="Times New Roman" charset="0"/>
                    <a:ea typeface="Times New Roman" charset="0"/>
                    <a:cs typeface="Times New Roman" charset="0"/>
                  </a:rPr>
                  <a:t>花</a:t>
                </a:r>
                <a:r>
                  <a:rPr lang="en-US" altLang="zh-CN" dirty="0">
                    <a:latin typeface="Times New Roman" charset="0"/>
                    <a:ea typeface="Times New Roman" charset="0"/>
                    <a:cs typeface="Times New Roman" charset="0"/>
                  </a:rPr>
                  <a:t>10%</a:t>
                </a:r>
                <a:r>
                  <a:rPr lang="zh-CN" altLang="en-US" dirty="0">
                    <a:latin typeface="Times New Roman" charset="0"/>
                    <a:ea typeface="Times New Roman" charset="0"/>
                    <a:cs typeface="Times New Roman" charset="0"/>
                  </a:rPr>
                  <a:t>的时间</a:t>
                </a:r>
                <a:r>
                  <a:rPr lang="zh-CN" altLang="en-US" dirty="0" smtClean="0">
                    <a:latin typeface="Times New Roman" charset="0"/>
                    <a:ea typeface="Times New Roman" charset="0"/>
                    <a:cs typeface="Times New Roman" charset="0"/>
                  </a:rPr>
                  <a:t>训练数据。</a:t>
                </a:r>
                <a:r>
                  <a:rPr lang="zh-CN" altLang="en-US" dirty="0">
                    <a:latin typeface="Times New Roman" charset="0"/>
                    <a:ea typeface="Times New Roman" charset="0"/>
                    <a:cs typeface="Times New Roman" charset="0"/>
                  </a:rPr>
                  <a:t>在测试数据中，我们选择</a:t>
                </a:r>
                <a:r>
                  <a:rPr lang="en-US" altLang="zh-CN" dirty="0">
                    <a:latin typeface="Times New Roman" charset="0"/>
                    <a:ea typeface="Times New Roman" charset="0"/>
                    <a:cs typeface="Times New Roman" charset="0"/>
                  </a:rPr>
                  <a:t>beam search</a:t>
                </a:r>
                <a:r>
                  <a:rPr lang="zh-CN" altLang="en-US" dirty="0">
                    <a:latin typeface="Times New Roman" charset="0"/>
                    <a:ea typeface="Times New Roman" charset="0"/>
                    <a:cs typeface="Times New Roman" charset="0"/>
                  </a:rPr>
                  <a:t>解码来产生输入序列的单词。</a:t>
                </a:r>
                <a:endParaRPr lang="en-US" altLang="zh-CN" dirty="0">
                  <a:latin typeface="Times New Roman" charset="0"/>
                  <a:ea typeface="Times New Roman" charset="0"/>
                  <a:cs typeface="Times New Roman" charset="0"/>
                </a:endParaRPr>
              </a:p>
              <a:p>
                <a:endParaRPr lang="en-US" altLang="zh-CN" dirty="0">
                  <a:latin typeface="Times New Roman" charset="0"/>
                  <a:ea typeface="Times New Roman" charset="0"/>
                  <a:cs typeface="Times New Roman" charset="0"/>
                </a:endParaRPr>
              </a:p>
            </p:txBody>
          </p:sp>
        </mc:Choice>
        <mc:Fallback xmlns="">
          <p:sp>
            <p:nvSpPr>
              <p:cNvPr id="7" name="文本框 6"/>
              <p:cNvSpPr txBox="1">
                <a:spLocks noRot="1" noChangeAspect="1" noMove="1" noResize="1" noEditPoints="1" noAdjustHandles="1" noChangeArrowheads="1" noChangeShapeType="1" noTextEdit="1"/>
              </p:cNvSpPr>
              <p:nvPr/>
            </p:nvSpPr>
            <p:spPr>
              <a:xfrm>
                <a:off x="2213811" y="2285091"/>
                <a:ext cx="8614610" cy="3514937"/>
              </a:xfrm>
              <a:prstGeom prst="rect">
                <a:avLst/>
              </a:prstGeom>
              <a:blipFill rotWithShape="0">
                <a:blip r:embed="rId2"/>
                <a:stretch>
                  <a:fillRect l="-566" t="-1042" r="-63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920031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392312" y="1243276"/>
            <a:ext cx="8810468" cy="922407"/>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is-IS" sz="17600" dirty="0" smtClean="0">
                <a:latin typeface="SimSun" charset="-122"/>
                <a:ea typeface="SimSun" charset="-122"/>
                <a:cs typeface="SimSun" charset="-122"/>
              </a:rPr>
              <a:t>用循环神经网络产生新闻标题</a:t>
            </a:r>
            <a:r>
              <a:rPr lang="zh-CN" altLang="is-IS" sz="4000" dirty="0" smtClean="0">
                <a:latin typeface="SimSun" charset="-122"/>
                <a:ea typeface="SimSun" charset="-122"/>
                <a:cs typeface="SimSun" charset="-122"/>
              </a:rPr>
              <a:t/>
            </a:r>
            <a:br>
              <a:rPr lang="zh-CN" altLang="is-IS" sz="4000" dirty="0" smtClean="0">
                <a:latin typeface="SimSun" charset="-122"/>
                <a:ea typeface="SimSun" charset="-122"/>
                <a:cs typeface="SimSun" charset="-122"/>
              </a:rPr>
            </a:br>
            <a:r>
              <a:rPr lang="is-IS" altLang="zh-CN" sz="4000" dirty="0" smtClean="0"/>
              <a:t>                             </a:t>
            </a:r>
            <a:br>
              <a:rPr lang="is-IS" altLang="zh-CN" sz="4000" dirty="0" smtClean="0"/>
            </a:br>
            <a:endParaRPr kumimoji="1" lang="zh-CN" altLang="en-US" sz="4000" dirty="0"/>
          </a:p>
        </p:txBody>
      </p:sp>
      <p:sp>
        <p:nvSpPr>
          <p:cNvPr id="6" name="文本框 5"/>
          <p:cNvSpPr txBox="1"/>
          <p:nvPr/>
        </p:nvSpPr>
        <p:spPr>
          <a:xfrm>
            <a:off x="1989221" y="2165683"/>
            <a:ext cx="1253869" cy="369332"/>
          </a:xfrm>
          <a:prstGeom prst="rect">
            <a:avLst/>
          </a:prstGeom>
          <a:noFill/>
        </p:spPr>
        <p:txBody>
          <a:bodyPr wrap="none" rtlCol="0">
            <a:spAutoFit/>
          </a:bodyPr>
          <a:lstStyle/>
          <a:p>
            <a:r>
              <a:rPr kumimoji="1" lang="en-US" altLang="zh-CN" b="1" dirty="0"/>
              <a:t>2.1</a:t>
            </a:r>
            <a:r>
              <a:rPr kumimoji="1" lang="zh-CN" altLang="en-US" b="1" dirty="0"/>
              <a:t> 概述：</a:t>
            </a:r>
            <a:endParaRPr kumimoji="1" lang="zh-CN" altLang="en-US" dirty="0"/>
          </a:p>
        </p:txBody>
      </p:sp>
      <p:sp>
        <p:nvSpPr>
          <p:cNvPr id="10" name="文本框 9"/>
          <p:cNvSpPr txBox="1"/>
          <p:nvPr/>
        </p:nvSpPr>
        <p:spPr>
          <a:xfrm>
            <a:off x="1989221" y="2764924"/>
            <a:ext cx="9464842" cy="2862322"/>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我们</a:t>
            </a:r>
            <a:r>
              <a:rPr lang="zh-CN" altLang="en-US" dirty="0" smtClean="0">
                <a:latin typeface="Times New Roman" charset="0"/>
                <a:ea typeface="Times New Roman" charset="0"/>
                <a:cs typeface="Times New Roman" charset="0"/>
              </a:rPr>
              <a:t>使用</a:t>
            </a:r>
            <a:r>
              <a:rPr lang="en-US" altLang="zh-CN" dirty="0" smtClean="0">
                <a:latin typeface="Times New Roman" charset="0"/>
                <a:ea typeface="Times New Roman" charset="0"/>
                <a:cs typeface="Times New Roman" charset="0"/>
              </a:rPr>
              <a:t>4</a:t>
            </a:r>
            <a:r>
              <a:rPr lang="zh-CN" altLang="en-US" dirty="0" smtClean="0">
                <a:latin typeface="Times New Roman" charset="0"/>
                <a:ea typeface="Times New Roman" charset="0"/>
                <a:cs typeface="Times New Roman" charset="0"/>
              </a:rPr>
              <a:t>层的</a:t>
            </a:r>
            <a:r>
              <a:rPr lang="en-US" altLang="zh-CN" dirty="0">
                <a:latin typeface="Times New Roman" charset="0"/>
                <a:ea typeface="Times New Roman" charset="0"/>
                <a:cs typeface="Times New Roman" charset="0"/>
              </a:rPr>
              <a:t>LSTM </a:t>
            </a:r>
            <a:r>
              <a:rPr lang="zh-CN" altLang="en-US" dirty="0" smtClean="0">
                <a:latin typeface="Times New Roman" charset="0"/>
                <a:ea typeface="Times New Roman" charset="0"/>
                <a:cs typeface="Times New Roman" charset="0"/>
              </a:rPr>
              <a:t>，</a:t>
            </a:r>
            <a:r>
              <a:rPr lang="zh-CN" altLang="en-US" dirty="0">
                <a:latin typeface="Times New Roman" charset="0"/>
                <a:ea typeface="Times New Roman" charset="0"/>
                <a:cs typeface="Times New Roman" charset="0"/>
              </a:rPr>
              <a:t>每个层有</a:t>
            </a:r>
            <a:r>
              <a:rPr lang="en-US" altLang="zh-CN" dirty="0">
                <a:latin typeface="Times New Roman" charset="0"/>
                <a:ea typeface="Times New Roman" charset="0"/>
                <a:cs typeface="Times New Roman" charset="0"/>
              </a:rPr>
              <a:t>600</a:t>
            </a:r>
            <a:r>
              <a:rPr lang="zh-CN" altLang="en-US" dirty="0">
                <a:latin typeface="Times New Roman" charset="0"/>
                <a:ea typeface="Times New Roman" charset="0"/>
                <a:cs typeface="Times New Roman" charset="0"/>
              </a:rPr>
              <a:t>个隐藏单元</a:t>
            </a:r>
            <a:r>
              <a:rPr lang="zh-CN" altLang="en-US" dirty="0" smtClean="0">
                <a:latin typeface="Times New Roman" charset="0"/>
                <a:ea typeface="Times New Roman" charset="0"/>
                <a:cs typeface="Times New Roman" charset="0"/>
              </a:rPr>
              <a:t>。使用</a:t>
            </a:r>
            <a:r>
              <a:rPr lang="en-US" altLang="zh-CN" dirty="0" smtClean="0">
                <a:latin typeface="Times New Roman" charset="0"/>
                <a:ea typeface="Times New Roman" charset="0"/>
                <a:cs typeface="Times New Roman" charset="0"/>
              </a:rPr>
              <a:t>Dropout</a:t>
            </a:r>
            <a:r>
              <a:rPr lang="zh-CN" altLang="en-US" dirty="0" smtClean="0">
                <a:latin typeface="Times New Roman" charset="0"/>
                <a:ea typeface="Times New Roman" charset="0"/>
                <a:cs typeface="Times New Roman" charset="0"/>
              </a:rPr>
              <a:t>算法控制过拟合，所有参数的初始值都服从</a:t>
            </a:r>
            <a:r>
              <a:rPr lang="en-US" altLang="zh-CN" dirty="0" smtClean="0">
                <a:latin typeface="Times New Roman" charset="0"/>
                <a:ea typeface="Times New Roman" charset="0"/>
                <a:cs typeface="Times New Roman" charset="0"/>
              </a:rPr>
              <a:t>[-0.1,0.1]</a:t>
            </a:r>
            <a:r>
              <a:rPr lang="zh-CN" altLang="en-US" dirty="0" smtClean="0">
                <a:latin typeface="Times New Roman" charset="0"/>
                <a:ea typeface="Times New Roman" charset="0"/>
                <a:cs typeface="Times New Roman" charset="0"/>
              </a:rPr>
              <a:t>的均匀分布</a:t>
            </a:r>
            <a:r>
              <a:rPr lang="en-US" altLang="zh-CN" dirty="0" smtClean="0">
                <a:latin typeface="Times New Roman" charset="0"/>
                <a:ea typeface="Times New Roman" charset="0"/>
                <a:cs typeface="Times New Roman" charset="0"/>
              </a:rPr>
              <a:t>,</a:t>
            </a:r>
            <a:r>
              <a:rPr lang="zh-CN" altLang="en-US" dirty="0">
                <a:latin typeface="Times New Roman" charset="0"/>
                <a:ea typeface="Times New Roman" charset="0"/>
                <a:cs typeface="Times New Roman" charset="0"/>
              </a:rPr>
              <a:t>在训练数据中初始化</a:t>
            </a:r>
            <a:r>
              <a:rPr lang="en-US" altLang="zh-CN" dirty="0">
                <a:latin typeface="Times New Roman" charset="0"/>
                <a:ea typeface="Times New Roman" charset="0"/>
                <a:cs typeface="Times New Roman" charset="0"/>
              </a:rPr>
              <a:t>softmax layer </a:t>
            </a:r>
            <a:r>
              <a:rPr lang="zh-CN" altLang="en-US" dirty="0">
                <a:latin typeface="Times New Roman" charset="0"/>
                <a:ea typeface="Times New Roman" charset="0"/>
                <a:cs typeface="Times New Roman" charset="0"/>
              </a:rPr>
              <a:t>中的每个词的偏移率为对数概率</a:t>
            </a:r>
            <a:r>
              <a:rPr lang="zh-CN" altLang="en-US" dirty="0" smtClean="0">
                <a:latin typeface="Times New Roman" charset="0"/>
                <a:ea typeface="Times New Roman" charset="0"/>
                <a:cs typeface="Times New Roman" charset="0"/>
              </a:rPr>
              <a:t>。</a:t>
            </a:r>
            <a:endParaRPr lang="en-US" altLang="zh-CN" dirty="0" smtClean="0">
              <a:latin typeface="Times New Roman" charset="0"/>
              <a:ea typeface="Times New Roman" charset="0"/>
              <a:cs typeface="Times New Roman" charset="0"/>
            </a:endParaRPr>
          </a:p>
          <a:p>
            <a:pPr indent="457200"/>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根据</a:t>
            </a:r>
            <a:r>
              <a:rPr lang="en-US" altLang="zh-CN" dirty="0" err="1">
                <a:latin typeface="Times New Roman" charset="0"/>
                <a:ea typeface="Times New Roman" charset="0"/>
                <a:cs typeface="Times New Roman" charset="0"/>
              </a:rPr>
              <a:t>RMSProp</a:t>
            </a:r>
            <a:r>
              <a:rPr lang="en-US" altLang="zh-CN" dirty="0">
                <a:latin typeface="Times New Roman" charset="0"/>
                <a:ea typeface="Times New Roman" charset="0"/>
                <a:cs typeface="Times New Roman" charset="0"/>
              </a:rPr>
              <a:t> </a:t>
            </a:r>
            <a:r>
              <a:rPr lang="zh-CN" altLang="en-US" dirty="0">
                <a:latin typeface="Times New Roman" charset="0"/>
                <a:ea typeface="Times New Roman" charset="0"/>
                <a:cs typeface="Times New Roman" charset="0"/>
              </a:rPr>
              <a:t>自适应梯度</a:t>
            </a:r>
            <a:r>
              <a:rPr lang="zh-CN" altLang="en-US" dirty="0" smtClean="0">
                <a:latin typeface="Times New Roman" charset="0"/>
                <a:ea typeface="Times New Roman" charset="0"/>
                <a:cs typeface="Times New Roman" charset="0"/>
              </a:rPr>
              <a:t>算法，</a:t>
            </a:r>
            <a:r>
              <a:rPr lang="zh-CN" altLang="en-US" dirty="0">
                <a:latin typeface="Times New Roman" charset="0"/>
                <a:ea typeface="Times New Roman" charset="0"/>
                <a:cs typeface="Times New Roman" charset="0"/>
              </a:rPr>
              <a:t>采用</a:t>
            </a:r>
            <a:r>
              <a:rPr lang="en-US" altLang="zh-CN" dirty="0">
                <a:latin typeface="Times New Roman" charset="0"/>
                <a:ea typeface="Times New Roman" charset="0"/>
                <a:cs typeface="Times New Roman" charset="0"/>
              </a:rPr>
              <a:t>0.01</a:t>
            </a:r>
            <a:r>
              <a:rPr lang="zh-CN" altLang="en-US" dirty="0">
                <a:latin typeface="Times New Roman" charset="0"/>
                <a:ea typeface="Times New Roman" charset="0"/>
                <a:cs typeface="Times New Roman" charset="0"/>
              </a:rPr>
              <a:t>的</a:t>
            </a:r>
            <a:r>
              <a:rPr lang="zh-CN" altLang="en-US" dirty="0" smtClean="0">
                <a:latin typeface="Times New Roman" charset="0"/>
                <a:ea typeface="Times New Roman" charset="0"/>
                <a:cs typeface="Times New Roman" charset="0"/>
              </a:rPr>
              <a:t>学习速率</a:t>
            </a:r>
            <a:r>
              <a:rPr lang="zh-CN" altLang="en-US" dirty="0">
                <a:latin typeface="Times New Roman" charset="0"/>
                <a:ea typeface="Times New Roman" charset="0"/>
                <a:cs typeface="Times New Roman" charset="0"/>
              </a:rPr>
              <a:t>，对于</a:t>
            </a:r>
            <a:r>
              <a:rPr lang="en-US" altLang="zh-CN" dirty="0" err="1">
                <a:latin typeface="Times New Roman" charset="0"/>
                <a:ea typeface="Times New Roman" charset="0"/>
                <a:cs typeface="Times New Roman" charset="0"/>
              </a:rPr>
              <a:t>RMSProps</a:t>
            </a:r>
            <a:r>
              <a:rPr lang="zh-CN" altLang="en-US" dirty="0" smtClean="0">
                <a:latin typeface="Times New Roman" charset="0"/>
                <a:ea typeface="Times New Roman" charset="0"/>
                <a:cs typeface="Times New Roman" charset="0"/>
              </a:rPr>
              <a:t>算法采用</a:t>
            </a:r>
            <a:r>
              <a:rPr lang="zh-CN" altLang="en-US" dirty="0">
                <a:latin typeface="Times New Roman" charset="0"/>
                <a:ea typeface="Times New Roman" charset="0"/>
                <a:cs typeface="Times New Roman" charset="0"/>
              </a:rPr>
              <a:t>了</a:t>
            </a:r>
            <a:r>
              <a:rPr lang="en-US" altLang="zh-CN" dirty="0">
                <a:latin typeface="Times New Roman" charset="0"/>
                <a:ea typeface="Times New Roman" charset="0"/>
                <a:cs typeface="Times New Roman" charset="0"/>
              </a:rPr>
              <a:t>0.9</a:t>
            </a:r>
            <a:r>
              <a:rPr lang="zh-CN" altLang="en-US" dirty="0">
                <a:latin typeface="Times New Roman" charset="0"/>
                <a:ea typeface="Times New Roman" charset="0"/>
                <a:cs typeface="Times New Roman" charset="0"/>
              </a:rPr>
              <a:t>的</a:t>
            </a:r>
            <a:r>
              <a:rPr lang="zh-CN" altLang="en-US" dirty="0" smtClean="0">
                <a:latin typeface="Times New Roman" charset="0"/>
                <a:ea typeface="Times New Roman" charset="0"/>
                <a:cs typeface="Times New Roman" charset="0"/>
              </a:rPr>
              <a:t>衰减项和</a:t>
            </a:r>
            <a:r>
              <a:rPr lang="en-US" altLang="zh-CN" dirty="0">
                <a:latin typeface="Times New Roman" charset="0"/>
                <a:ea typeface="Times New Roman" charset="0"/>
                <a:cs typeface="Times New Roman" charset="0"/>
              </a:rPr>
              <a:t>0.9</a:t>
            </a:r>
            <a:r>
              <a:rPr lang="zh-CN" altLang="en-US" dirty="0" smtClean="0">
                <a:latin typeface="Times New Roman" charset="0"/>
                <a:ea typeface="Times New Roman" charset="0"/>
                <a:cs typeface="Times New Roman" charset="0"/>
              </a:rPr>
              <a:t>的动量项。</a:t>
            </a:r>
            <a:r>
              <a:rPr lang="zh-CN" altLang="en-US" dirty="0">
                <a:latin typeface="Times New Roman" charset="0"/>
                <a:ea typeface="Times New Roman" charset="0"/>
                <a:cs typeface="Times New Roman" charset="0"/>
              </a:rPr>
              <a:t>并且训练了</a:t>
            </a:r>
            <a:r>
              <a:rPr lang="en-US" altLang="zh-CN" dirty="0">
                <a:latin typeface="Times New Roman" charset="0"/>
                <a:ea typeface="Times New Roman" charset="0"/>
                <a:cs typeface="Times New Roman" charset="0"/>
              </a:rPr>
              <a:t>9</a:t>
            </a:r>
            <a:r>
              <a:rPr lang="zh-CN" altLang="en-US" dirty="0" smtClean="0">
                <a:latin typeface="Times New Roman" charset="0"/>
                <a:ea typeface="Times New Roman" charset="0"/>
                <a:cs typeface="Times New Roman" charset="0"/>
              </a:rPr>
              <a:t>个回合。</a:t>
            </a:r>
            <a:r>
              <a:rPr lang="zh-CN" altLang="en-US" dirty="0">
                <a:latin typeface="Times New Roman" charset="0"/>
                <a:ea typeface="Times New Roman" charset="0"/>
                <a:cs typeface="Times New Roman" charset="0"/>
              </a:rPr>
              <a:t>在</a:t>
            </a:r>
            <a:r>
              <a:rPr lang="en-US" altLang="zh-CN" dirty="0">
                <a:latin typeface="Times New Roman" charset="0"/>
                <a:ea typeface="Times New Roman" charset="0"/>
                <a:cs typeface="Times New Roman" charset="0"/>
              </a:rPr>
              <a:t>5</a:t>
            </a:r>
            <a:r>
              <a:rPr lang="zh-CN" altLang="en-US" dirty="0" smtClean="0">
                <a:latin typeface="Times New Roman" charset="0"/>
                <a:ea typeface="Times New Roman" charset="0"/>
                <a:cs typeface="Times New Roman" charset="0"/>
              </a:rPr>
              <a:t>个回合以后</a:t>
            </a:r>
            <a:r>
              <a:rPr lang="zh-CN" altLang="en-US" dirty="0">
                <a:latin typeface="Times New Roman" charset="0"/>
                <a:ea typeface="Times New Roman" charset="0"/>
                <a:cs typeface="Times New Roman" charset="0"/>
              </a:rPr>
              <a:t>，</a:t>
            </a:r>
            <a:r>
              <a:rPr lang="zh-CN" altLang="en-US" dirty="0" smtClean="0">
                <a:latin typeface="Times New Roman" charset="0"/>
                <a:ea typeface="Times New Roman" charset="0"/>
                <a:cs typeface="Times New Roman" charset="0"/>
              </a:rPr>
              <a:t>每个回合时</a:t>
            </a:r>
            <a:r>
              <a:rPr lang="zh-CN" altLang="en-US" dirty="0">
                <a:latin typeface="Times New Roman" charset="0"/>
                <a:ea typeface="Times New Roman" charset="0"/>
                <a:cs typeface="Times New Roman" charset="0"/>
              </a:rPr>
              <a:t>开始减半</a:t>
            </a:r>
            <a:r>
              <a:rPr lang="zh-CN" altLang="en-US" dirty="0" smtClean="0">
                <a:latin typeface="Times New Roman" charset="0"/>
                <a:ea typeface="Times New Roman" charset="0"/>
                <a:cs typeface="Times New Roman" charset="0"/>
              </a:rPr>
              <a:t>学习速率。</a:t>
            </a:r>
            <a:endParaRPr lang="en-US" altLang="zh-CN" dirty="0" smtClean="0">
              <a:latin typeface="Times New Roman" charset="0"/>
              <a:ea typeface="Times New Roman" charset="0"/>
              <a:cs typeface="Times New Roman" charset="0"/>
            </a:endParaRPr>
          </a:p>
          <a:p>
            <a:pPr indent="457200"/>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分批举例，</a:t>
            </a:r>
            <a:r>
              <a:rPr lang="zh-CN" altLang="en-US" dirty="0" smtClean="0">
                <a:latin typeface="Times New Roman" charset="0"/>
                <a:ea typeface="Times New Roman" charset="0"/>
                <a:cs typeface="Times New Roman" charset="0"/>
              </a:rPr>
              <a:t>一批处理</a:t>
            </a:r>
            <a:r>
              <a:rPr lang="en-US" altLang="zh-CN" dirty="0" smtClean="0">
                <a:latin typeface="Times New Roman" charset="0"/>
                <a:ea typeface="Times New Roman" charset="0"/>
                <a:cs typeface="Times New Roman" charset="0"/>
              </a:rPr>
              <a:t>384</a:t>
            </a:r>
            <a:r>
              <a:rPr lang="zh-CN" altLang="en-US" dirty="0" smtClean="0">
                <a:latin typeface="Times New Roman" charset="0"/>
                <a:ea typeface="Times New Roman" charset="0"/>
                <a:cs typeface="Times New Roman" charset="0"/>
              </a:rPr>
              <a:t>组训练数据。</a:t>
            </a:r>
            <a:r>
              <a:rPr lang="zh-CN" altLang="en-US" dirty="0">
                <a:latin typeface="Times New Roman" charset="0"/>
                <a:ea typeface="Times New Roman" charset="0"/>
                <a:cs typeface="Times New Roman" charset="0"/>
              </a:rPr>
              <a:t>由于不同长度，不同的序列，这些例子处理起来非常复杂。在解码的第一步中用特殊的</a:t>
            </a:r>
            <a:r>
              <a:rPr lang="en-US" altLang="zh-CN" dirty="0">
                <a:latin typeface="Times New Roman" charset="0"/>
                <a:ea typeface="Times New Roman" charset="0"/>
                <a:cs typeface="Times New Roman" charset="0"/>
              </a:rPr>
              <a:t>logic</a:t>
            </a:r>
            <a:r>
              <a:rPr lang="zh-CN" altLang="en-US" dirty="0">
                <a:latin typeface="Times New Roman" charset="0"/>
                <a:ea typeface="Times New Roman" charset="0"/>
                <a:cs typeface="Times New Roman" charset="0"/>
              </a:rPr>
              <a:t>简单修正了输入输出序列的最大长度来确保正确的隐藏状态被输入，也确保在最后的输出序列中没有损失。</a:t>
            </a:r>
            <a:endParaRPr lang="en-US" altLang="zh-CN"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1296431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206782" y="683683"/>
            <a:ext cx="8810468" cy="922407"/>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is-IS" sz="17600" dirty="0" smtClean="0">
                <a:latin typeface="SimSun" charset="-122"/>
                <a:ea typeface="SimSun" charset="-122"/>
                <a:cs typeface="SimSun" charset="-122"/>
              </a:rPr>
              <a:t>用循环神经网络产生新闻标题</a:t>
            </a:r>
            <a:r>
              <a:rPr lang="zh-CN" altLang="is-IS" sz="4000" dirty="0" smtClean="0">
                <a:latin typeface="SimSun" charset="-122"/>
                <a:ea typeface="SimSun" charset="-122"/>
                <a:cs typeface="SimSun" charset="-122"/>
              </a:rPr>
              <a:t/>
            </a:r>
            <a:br>
              <a:rPr lang="zh-CN" altLang="is-IS" sz="4000" dirty="0" smtClean="0">
                <a:latin typeface="SimSun" charset="-122"/>
                <a:ea typeface="SimSun" charset="-122"/>
                <a:cs typeface="SimSun" charset="-122"/>
              </a:rPr>
            </a:br>
            <a:r>
              <a:rPr lang="is-IS" altLang="zh-CN" sz="4000" dirty="0" smtClean="0"/>
              <a:t>                             </a:t>
            </a:r>
            <a:br>
              <a:rPr lang="is-IS" altLang="zh-CN" sz="4000" dirty="0" smtClean="0"/>
            </a:br>
            <a:endParaRPr kumimoji="1" lang="zh-CN" altLang="en-US" sz="4000" dirty="0"/>
          </a:p>
        </p:txBody>
      </p:sp>
      <p:sp>
        <p:nvSpPr>
          <p:cNvPr id="5" name="文本框 4"/>
          <p:cNvSpPr txBox="1"/>
          <p:nvPr/>
        </p:nvSpPr>
        <p:spPr>
          <a:xfrm>
            <a:off x="1889938" y="1606090"/>
            <a:ext cx="1946367" cy="369332"/>
          </a:xfrm>
          <a:prstGeom prst="rect">
            <a:avLst/>
          </a:prstGeom>
          <a:noFill/>
        </p:spPr>
        <p:txBody>
          <a:bodyPr wrap="none" rtlCol="0">
            <a:spAutoFit/>
          </a:bodyPr>
          <a:lstStyle/>
          <a:p>
            <a:r>
              <a:rPr kumimoji="1" lang="en-US" altLang="zh-CN" b="1" dirty="0" smtClean="0"/>
              <a:t>2.2</a:t>
            </a:r>
            <a:r>
              <a:rPr kumimoji="1" lang="zh-CN" altLang="en-US" b="1" dirty="0" smtClean="0"/>
              <a:t> 注意力机制：</a:t>
            </a:r>
            <a:endParaRPr kumimoji="1" lang="zh-CN" altLang="en-US" dirty="0"/>
          </a:p>
        </p:txBody>
      </p:sp>
      <mc:AlternateContent xmlns:mc="http://schemas.openxmlformats.org/markup-compatibility/2006" xmlns:a14="http://schemas.microsoft.com/office/drawing/2010/main">
        <mc:Choice Requires="a14">
          <p:sp>
            <p:nvSpPr>
              <p:cNvPr id="6" name="文本框 5"/>
              <p:cNvSpPr txBox="1"/>
              <p:nvPr/>
            </p:nvSpPr>
            <p:spPr>
              <a:xfrm>
                <a:off x="1538086" y="1975422"/>
                <a:ext cx="9778950" cy="3546805"/>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注意力机制能够帮助</a:t>
                </a:r>
                <a:r>
                  <a:rPr lang="en-US" altLang="zh-CN" dirty="0">
                    <a:latin typeface="Times New Roman" charset="0"/>
                    <a:ea typeface="Times New Roman" charset="0"/>
                    <a:cs typeface="Times New Roman" charset="0"/>
                  </a:rPr>
                  <a:t>RNN</a:t>
                </a:r>
                <a:r>
                  <a:rPr lang="zh-CN" altLang="en-US" dirty="0">
                    <a:latin typeface="Times New Roman" charset="0"/>
                    <a:ea typeface="Times New Roman" charset="0"/>
                    <a:cs typeface="Times New Roman" charset="0"/>
                  </a:rPr>
                  <a:t>更好</a:t>
                </a:r>
                <a:r>
                  <a:rPr lang="zh-CN" altLang="en-US" dirty="0" smtClean="0">
                    <a:latin typeface="Times New Roman" charset="0"/>
                    <a:ea typeface="Times New Roman" charset="0"/>
                    <a:cs typeface="Times New Roman" charset="0"/>
                  </a:rPr>
                  <a:t>的理解输入数据，包括专有名词和数字。</a:t>
                </a:r>
                <a:r>
                  <a:rPr lang="en-US" altLang="zh-CN" dirty="0" smtClean="0">
                    <a:latin typeface="Times New Roman" charset="0"/>
                    <a:ea typeface="Times New Roman" charset="0"/>
                    <a:cs typeface="Times New Roman" charset="0"/>
                  </a:rPr>
                  <a:t>attention</a:t>
                </a:r>
                <a:r>
                  <a:rPr lang="zh-CN" altLang="en-US" dirty="0" smtClean="0">
                    <a:latin typeface="Times New Roman" charset="0"/>
                    <a:ea typeface="Times New Roman" charset="0"/>
                    <a:cs typeface="Times New Roman" charset="0"/>
                  </a:rPr>
                  <a:t>机制在</a:t>
                </a:r>
                <a:r>
                  <a:rPr lang="en-US" altLang="zh-CN" dirty="0" smtClean="0">
                    <a:latin typeface="Times New Roman" charset="0"/>
                    <a:ea typeface="Times New Roman" charset="0"/>
                    <a:cs typeface="Times New Roman" charset="0"/>
                  </a:rPr>
                  <a:t>decode</a:t>
                </a:r>
                <a:r>
                  <a:rPr lang="zh-CN" altLang="en-US" dirty="0" smtClean="0">
                    <a:latin typeface="Times New Roman" charset="0"/>
                    <a:ea typeface="Times New Roman" charset="0"/>
                    <a:cs typeface="Times New Roman" charset="0"/>
                  </a:rPr>
                  <a:t>时起作用。通过将输出与所有输入的词建立一个权重关系来让</a:t>
                </a:r>
                <a:r>
                  <a:rPr lang="en-US" altLang="zh-CN" dirty="0" smtClean="0">
                    <a:latin typeface="Times New Roman" charset="0"/>
                    <a:ea typeface="Times New Roman" charset="0"/>
                    <a:cs typeface="Times New Roman" charset="0"/>
                  </a:rPr>
                  <a:t>decode</a:t>
                </a:r>
                <a:r>
                  <a:rPr lang="zh-CN" altLang="en-US" dirty="0" smtClean="0">
                    <a:latin typeface="Times New Roman" charset="0"/>
                    <a:ea typeface="Times New Roman" charset="0"/>
                    <a:cs typeface="Times New Roman" charset="0"/>
                  </a:rPr>
                  <a:t>决定当前输出的词与哪个输入的词关系更大。</a:t>
                </a:r>
                <a:endParaRPr lang="en-US" altLang="zh-CN" dirty="0">
                  <a:latin typeface="Times New Roman" charset="0"/>
                  <a:ea typeface="Times New Roman" charset="0"/>
                  <a:cs typeface="Times New Roman" charset="0"/>
                </a:endParaRPr>
              </a:p>
              <a:p>
                <a:pPr indent="457200"/>
                <a:r>
                  <a:rPr lang="zh-CN" altLang="en-US" dirty="0" smtClean="0">
                    <a:latin typeface="Times New Roman" charset="0"/>
                    <a:ea typeface="Times New Roman" charset="0"/>
                    <a:cs typeface="Times New Roman" charset="0"/>
                  </a:rPr>
                  <a:t>本文用</a:t>
                </a:r>
                <a:r>
                  <a:rPr lang="zh-CN" altLang="en-US" dirty="0">
                    <a:latin typeface="Times New Roman" charset="0"/>
                    <a:ea typeface="Times New Roman" charset="0"/>
                    <a:cs typeface="Times New Roman" charset="0"/>
                  </a:rPr>
                  <a:t>了两个不同的注意力机制做了实验，第一个是复杂的注意力机制与点乘机制一样，这种注意力机制如下图</a:t>
                </a:r>
                <a:r>
                  <a:rPr lang="en-US" altLang="zh-CN" dirty="0">
                    <a:latin typeface="Times New Roman" charset="0"/>
                    <a:ea typeface="Times New Roman" charset="0"/>
                    <a:cs typeface="Times New Roman" charset="0"/>
                  </a:rPr>
                  <a:t>1</a:t>
                </a:r>
                <a:r>
                  <a:rPr lang="zh-CN" altLang="en-US" dirty="0">
                    <a:latin typeface="Times New Roman" charset="0"/>
                    <a:ea typeface="Times New Roman" charset="0"/>
                    <a:cs typeface="Times New Roman" charset="0"/>
                  </a:rPr>
                  <a:t>所示：输入第</a:t>
                </a:r>
                <a:r>
                  <a:rPr lang="en-US" altLang="zh-CN" dirty="0">
                    <a:latin typeface="Times New Roman" charset="0"/>
                    <a:ea typeface="Times New Roman" charset="0"/>
                    <a:cs typeface="Times New Roman" charset="0"/>
                  </a:rPr>
                  <a:t>t</a:t>
                </a:r>
                <a:r>
                  <a:rPr lang="zh-CN" altLang="en-US" dirty="0">
                    <a:latin typeface="Times New Roman" charset="0"/>
                    <a:ea typeface="Times New Roman" charset="0"/>
                    <a:cs typeface="Times New Roman" charset="0"/>
                  </a:rPr>
                  <a:t>个单词时，输出</a:t>
                </a:r>
                <a14:m>
                  <m:oMath xmlns:m="http://schemas.openxmlformats.org/officeDocument/2006/math">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𝑡</m:t>
                        </m:r>
                      </m:e>
                      <m:sup>
                        <m:r>
                          <a:rPr lang="en-US" altLang="zh-CN">
                            <a:latin typeface="Cambria Math" charset="0"/>
                            <a:ea typeface="Times New Roman" charset="0"/>
                            <a:cs typeface="Times New Roman" charset="0"/>
                          </a:rPr>
                          <m:t>′</m:t>
                        </m:r>
                      </m:sup>
                    </m:sSup>
                  </m:oMath>
                </a14:m>
                <a:r>
                  <a:rPr lang="zh-CN" altLang="en-US" dirty="0">
                    <a:latin typeface="Times New Roman" charset="0"/>
                    <a:ea typeface="Times New Roman" charset="0"/>
                    <a:cs typeface="Times New Roman" charset="0"/>
                  </a:rPr>
                  <a:t> 的权重为：</a:t>
                </a:r>
                <a:r>
                  <a:rPr lang="en-US" altLang="zh-CN" dirty="0">
                    <a:latin typeface="Times New Roman" charset="0"/>
                    <a:ea typeface="Times New Roman" charset="0"/>
                    <a:cs typeface="Times New Roman" charset="0"/>
                  </a:rPr>
                  <a:t> </a:t>
                </a:r>
              </a:p>
              <a:p>
                <a:pPr indent="457200"/>
                <a:endParaRPr lang="en-US" altLang="zh-CN" dirty="0">
                  <a:latin typeface="Times New Roman" charset="0"/>
                  <a:ea typeface="Times New Roman" charset="0"/>
                  <a:cs typeface="Times New Roman" charset="0"/>
                </a:endParaRPr>
              </a:p>
              <a:p>
                <a:r>
                  <a:rPr kumimoji="1" lang="zh-CN" altLang="en-US" dirty="0"/>
                  <a:t> </a:t>
                </a:r>
                <a:r>
                  <a:rPr kumimoji="1" lang="zh-CN" altLang="en-US" dirty="0" smtClean="0"/>
                  <a:t>                                                            </a:t>
                </a:r>
                <a14:m>
                  <m:oMath xmlns:m="http://schemas.openxmlformats.org/officeDocument/2006/math">
                    <m:sSub>
                      <m:sSubPr>
                        <m:ctrlPr>
                          <a:rPr kumimoji="1" lang="en-US" altLang="zh-CN" i="1" smtClean="0">
                            <a:latin typeface="Cambria Math" charset="0"/>
                          </a:rPr>
                        </m:ctrlPr>
                      </m:sSubPr>
                      <m:e>
                        <m:r>
                          <a:rPr kumimoji="1" lang="en-US" altLang="zh-CN" b="0" i="1" smtClean="0">
                            <a:latin typeface="Cambria Math" charset="0"/>
                          </a:rPr>
                          <m:t>𝑎</m:t>
                        </m:r>
                      </m:e>
                      <m:sub>
                        <m:sSub>
                          <m:sSubPr>
                            <m:ctrlPr>
                              <a:rPr kumimoji="1" lang="en-US" altLang="zh-CN" i="1" smtClean="0">
                                <a:latin typeface="Cambria Math" charset="0"/>
                              </a:rPr>
                            </m:ctrlPr>
                          </m:sSubPr>
                          <m:e>
                            <m:r>
                              <a:rPr kumimoji="1" lang="en-US" altLang="zh-CN" b="0" i="1" smtClean="0">
                                <a:latin typeface="Cambria Math" charset="0"/>
                              </a:rPr>
                              <m:t>𝑦</m:t>
                            </m:r>
                          </m:e>
                          <m:sub>
                            <m:sSup>
                              <m:sSupPr>
                                <m:ctrlPr>
                                  <a:rPr kumimoji="1" lang="en-US" altLang="zh-CN" i="1" smtClean="0">
                                    <a:latin typeface="Cambria Math" charset="0"/>
                                  </a:rPr>
                                </m:ctrlPr>
                              </m:sSupPr>
                              <m:e>
                                <m:r>
                                  <a:rPr kumimoji="1" lang="en-US" altLang="zh-CN" b="0" i="1" smtClean="0">
                                    <a:latin typeface="Cambria Math" charset="0"/>
                                  </a:rPr>
                                  <m:t>𝑡</m:t>
                                </m:r>
                              </m:e>
                              <m:sup>
                                <m:r>
                                  <a:rPr kumimoji="1" lang="en-US" altLang="zh-CN" b="0" i="1" smtClean="0">
                                    <a:latin typeface="Cambria Math" charset="0"/>
                                  </a:rPr>
                                  <m:t>′</m:t>
                                </m:r>
                              </m:sup>
                            </m:sSup>
                          </m:sub>
                        </m:sSub>
                      </m:sub>
                    </m:sSub>
                    <m:d>
                      <m:dPr>
                        <m:ctrlPr>
                          <a:rPr kumimoji="1" lang="en-US" altLang="zh-CN" b="0" i="1" smtClean="0">
                            <a:latin typeface="Cambria Math" charset="0"/>
                          </a:rPr>
                        </m:ctrlPr>
                      </m:dPr>
                      <m:e>
                        <m:r>
                          <a:rPr kumimoji="1" lang="en-US" altLang="zh-CN" b="0" i="1" smtClean="0">
                            <a:latin typeface="Cambria Math" charset="0"/>
                          </a:rPr>
                          <m:t>𝑡</m:t>
                        </m:r>
                      </m:e>
                    </m:d>
                    <m:r>
                      <a:rPr kumimoji="1" lang="en-US" altLang="zh-CN" b="0" i="1" smtClean="0">
                        <a:latin typeface="Cambria Math" charset="0"/>
                      </a:rPr>
                      <m:t>=</m:t>
                    </m:r>
                    <m:f>
                      <m:fPr>
                        <m:ctrlPr>
                          <a:rPr kumimoji="1" lang="mr-IN" altLang="zh-CN" b="0" i="1" smtClean="0">
                            <a:latin typeface="Cambria Math" charset="0"/>
                          </a:rPr>
                        </m:ctrlPr>
                      </m:fPr>
                      <m:num>
                        <m:r>
                          <m:rPr>
                            <m:sty m:val="p"/>
                          </m:rPr>
                          <a:rPr kumimoji="1" lang="en-US" altLang="zh-CN" b="0" i="0" smtClean="0">
                            <a:latin typeface="Cambria Math" charset="0"/>
                          </a:rPr>
                          <m:t>exp</m:t>
                        </m:r>
                        <m:r>
                          <a:rPr kumimoji="1" lang="en-US" altLang="zh-CN" b="0" i="1" smtClean="0">
                            <a:latin typeface="Cambria Math" charset="0"/>
                          </a:rPr>
                          <m:t>⁡(</m:t>
                        </m:r>
                        <m:sSubSup>
                          <m:sSubSupPr>
                            <m:ctrlPr>
                              <a:rPr kumimoji="1" lang="en-US" altLang="zh-CN" b="0" i="1" smtClean="0">
                                <a:latin typeface="Cambria Math" charset="0"/>
                              </a:rPr>
                            </m:ctrlPr>
                          </m:sSubSupPr>
                          <m:e>
                            <m:r>
                              <a:rPr kumimoji="1" lang="en-US" altLang="zh-CN" b="0" i="1" smtClean="0">
                                <a:latin typeface="Cambria Math" charset="0"/>
                              </a:rPr>
                              <m:t>h</m:t>
                            </m:r>
                          </m:e>
                          <m:sub>
                            <m:sSub>
                              <m:sSubPr>
                                <m:ctrlPr>
                                  <a:rPr kumimoji="1" lang="en-US" altLang="zh-CN" b="0" i="1" smtClean="0">
                                    <a:latin typeface="Cambria Math" charset="0"/>
                                  </a:rPr>
                                </m:ctrlPr>
                              </m:sSubPr>
                              <m:e>
                                <m:r>
                                  <a:rPr kumimoji="1" lang="en-US" altLang="zh-CN" b="0" i="1" smtClean="0">
                                    <a:latin typeface="Cambria Math" charset="0"/>
                                  </a:rPr>
                                  <m:t>𝑥</m:t>
                                </m:r>
                              </m:e>
                              <m:sub>
                                <m:r>
                                  <a:rPr kumimoji="1" lang="en-US" altLang="zh-CN" b="0" i="1" smtClean="0">
                                    <a:latin typeface="Cambria Math" charset="0"/>
                                  </a:rPr>
                                  <m:t>𝑡</m:t>
                                </m:r>
                              </m:sub>
                            </m:sSub>
                          </m:sub>
                          <m:sup>
                            <m:r>
                              <a:rPr kumimoji="1" lang="en-US" altLang="zh-CN" b="0" i="1" smtClean="0">
                                <a:latin typeface="Cambria Math" charset="0"/>
                              </a:rPr>
                              <m:t>𝑇</m:t>
                            </m:r>
                          </m:sup>
                        </m:sSubSup>
                        <m:sSub>
                          <m:sSubPr>
                            <m:ctrlPr>
                              <a:rPr kumimoji="1" lang="en-US" altLang="zh-CN" b="0" i="1" smtClean="0">
                                <a:latin typeface="Cambria Math" charset="0"/>
                              </a:rPr>
                            </m:ctrlPr>
                          </m:sSubPr>
                          <m:e>
                            <m:r>
                              <a:rPr kumimoji="1" lang="en-US" altLang="zh-CN" b="0" i="1" smtClean="0">
                                <a:latin typeface="Cambria Math" charset="0"/>
                              </a:rPr>
                              <m:t>h</m:t>
                            </m:r>
                          </m:e>
                          <m:sub>
                            <m:sSub>
                              <m:sSubPr>
                                <m:ctrlPr>
                                  <a:rPr kumimoji="1" lang="en-US" altLang="zh-CN" b="0" i="1" smtClean="0">
                                    <a:latin typeface="Cambria Math" charset="0"/>
                                  </a:rPr>
                                </m:ctrlPr>
                              </m:sSubPr>
                              <m:e>
                                <m:r>
                                  <a:rPr kumimoji="1" lang="en-US" altLang="zh-CN" b="0" i="1" smtClean="0">
                                    <a:latin typeface="Cambria Math" charset="0"/>
                                  </a:rPr>
                                  <m:t>𝑦</m:t>
                                </m:r>
                              </m:e>
                              <m:sub>
                                <m:sSup>
                                  <m:sSupPr>
                                    <m:ctrlPr>
                                      <a:rPr kumimoji="1" lang="en-US" altLang="zh-CN" b="0" i="1" smtClean="0">
                                        <a:latin typeface="Cambria Math" charset="0"/>
                                      </a:rPr>
                                    </m:ctrlPr>
                                  </m:sSupPr>
                                  <m:e>
                                    <m:r>
                                      <a:rPr kumimoji="1" lang="en-US" altLang="zh-CN" b="0" i="1" smtClean="0">
                                        <a:latin typeface="Cambria Math" charset="0"/>
                                      </a:rPr>
                                      <m:t>𝑡</m:t>
                                    </m:r>
                                  </m:e>
                                  <m:sup>
                                    <m:r>
                                      <a:rPr kumimoji="1" lang="en-US" altLang="zh-CN" b="0" i="1" smtClean="0">
                                        <a:latin typeface="Cambria Math" charset="0"/>
                                      </a:rPr>
                                      <m:t>′</m:t>
                                    </m:r>
                                  </m:sup>
                                </m:sSup>
                              </m:sub>
                            </m:sSub>
                          </m:sub>
                        </m:sSub>
                        <m:r>
                          <a:rPr kumimoji="1" lang="en-US" altLang="zh-CN" b="0" i="1" smtClean="0">
                            <a:latin typeface="Cambria Math" charset="0"/>
                          </a:rPr>
                          <m:t>)</m:t>
                        </m:r>
                      </m:num>
                      <m:den>
                        <m:nary>
                          <m:naryPr>
                            <m:chr m:val="∑"/>
                            <m:ctrlPr>
                              <a:rPr kumimoji="1" lang="is-IS" altLang="zh-CN" b="0" i="1" smtClean="0">
                                <a:latin typeface="Cambria Math" charset="0"/>
                              </a:rPr>
                            </m:ctrlPr>
                          </m:naryPr>
                          <m:sub>
                            <m:acc>
                              <m:accPr>
                                <m:chr m:val="̅"/>
                                <m:ctrlPr>
                                  <a:rPr kumimoji="1" lang="is-IS" altLang="zh-CN" b="0" i="1" smtClean="0">
                                    <a:latin typeface="Cambria Math" charset="0"/>
                                  </a:rPr>
                                </m:ctrlPr>
                              </m:accPr>
                              <m:e>
                                <m:r>
                                  <a:rPr kumimoji="1" lang="en-US" altLang="zh-CN" b="0" i="1" smtClean="0">
                                    <a:latin typeface="Cambria Math" charset="0"/>
                                  </a:rPr>
                                  <m:t>𝑡</m:t>
                                </m:r>
                              </m:e>
                            </m:acc>
                          </m:sub>
                          <m:sup>
                            <m:r>
                              <a:rPr kumimoji="1" lang="en-US" altLang="zh-CN" b="0" i="1" smtClean="0">
                                <a:latin typeface="Cambria Math" charset="0"/>
                              </a:rPr>
                              <m:t>𝑇</m:t>
                            </m:r>
                          </m:sup>
                          <m:e>
                            <m:r>
                              <m:rPr>
                                <m:sty m:val="p"/>
                              </m:rPr>
                              <a:rPr kumimoji="1" lang="en-US" altLang="zh-CN">
                                <a:latin typeface="Cambria Math" charset="0"/>
                              </a:rPr>
                              <m:t>exp</m:t>
                            </m:r>
                            <m:r>
                              <a:rPr kumimoji="1" lang="en-US" altLang="zh-CN" i="1">
                                <a:latin typeface="Cambria Math" charset="0"/>
                              </a:rPr>
                              <m:t>⁡(</m:t>
                            </m:r>
                            <m:sSubSup>
                              <m:sSubSupPr>
                                <m:ctrlPr>
                                  <a:rPr kumimoji="1" lang="en-US" altLang="zh-CN" i="1">
                                    <a:latin typeface="Cambria Math" charset="0"/>
                                  </a:rPr>
                                </m:ctrlPr>
                              </m:sSubSupPr>
                              <m:e>
                                <m:r>
                                  <a:rPr kumimoji="1" lang="en-US" altLang="zh-CN" i="1">
                                    <a:latin typeface="Cambria Math" charset="0"/>
                                  </a:rPr>
                                  <m:t>h</m:t>
                                </m:r>
                              </m:e>
                              <m:sub>
                                <m:sSub>
                                  <m:sSubPr>
                                    <m:ctrlPr>
                                      <a:rPr kumimoji="1" lang="en-US" altLang="zh-CN" i="1">
                                        <a:latin typeface="Cambria Math" charset="0"/>
                                      </a:rPr>
                                    </m:ctrlPr>
                                  </m:sSubPr>
                                  <m:e>
                                    <m:r>
                                      <a:rPr kumimoji="1" lang="en-US" altLang="zh-CN" i="1">
                                        <a:latin typeface="Cambria Math" charset="0"/>
                                      </a:rPr>
                                      <m:t>𝑥</m:t>
                                    </m:r>
                                  </m:e>
                                  <m:sub>
                                    <m:acc>
                                      <m:accPr>
                                        <m:chr m:val="̅"/>
                                        <m:ctrlPr>
                                          <a:rPr kumimoji="1" lang="en-US" altLang="zh-CN" i="1" smtClean="0">
                                            <a:latin typeface="Cambria Math" charset="0"/>
                                          </a:rPr>
                                        </m:ctrlPr>
                                      </m:accPr>
                                      <m:e>
                                        <m:r>
                                          <a:rPr kumimoji="1" lang="en-US" altLang="zh-CN" b="0" i="1" smtClean="0">
                                            <a:latin typeface="Cambria Math" charset="0"/>
                                          </a:rPr>
                                          <m:t>𝑡</m:t>
                                        </m:r>
                                      </m:e>
                                    </m:acc>
                                  </m:sub>
                                </m:sSub>
                              </m:sub>
                              <m:sup>
                                <m:r>
                                  <a:rPr kumimoji="1" lang="en-US" altLang="zh-CN" i="1">
                                    <a:latin typeface="Cambria Math" charset="0"/>
                                  </a:rPr>
                                  <m:t>𝑇</m:t>
                                </m:r>
                              </m:sup>
                            </m:sSubSup>
                            <m:sSub>
                              <m:sSubPr>
                                <m:ctrlPr>
                                  <a:rPr kumimoji="1" lang="en-US" altLang="zh-CN" i="1">
                                    <a:latin typeface="Cambria Math" charset="0"/>
                                  </a:rPr>
                                </m:ctrlPr>
                              </m:sSubPr>
                              <m:e>
                                <m:r>
                                  <a:rPr kumimoji="1" lang="en-US" altLang="zh-CN" i="1">
                                    <a:latin typeface="Cambria Math" charset="0"/>
                                  </a:rPr>
                                  <m:t>h</m:t>
                                </m:r>
                              </m:e>
                              <m:sub>
                                <m:sSub>
                                  <m:sSubPr>
                                    <m:ctrlPr>
                                      <a:rPr kumimoji="1" lang="en-US" altLang="zh-CN" i="1">
                                        <a:latin typeface="Cambria Math" charset="0"/>
                                      </a:rPr>
                                    </m:ctrlPr>
                                  </m:sSubPr>
                                  <m:e>
                                    <m:r>
                                      <a:rPr kumimoji="1" lang="en-US" altLang="zh-CN" i="1">
                                        <a:latin typeface="Cambria Math" charset="0"/>
                                      </a:rPr>
                                      <m:t>𝑦</m:t>
                                    </m:r>
                                  </m:e>
                                  <m:sub>
                                    <m:sSup>
                                      <m:sSupPr>
                                        <m:ctrlPr>
                                          <a:rPr kumimoji="1" lang="en-US" altLang="zh-CN" i="1">
                                            <a:latin typeface="Cambria Math" charset="0"/>
                                          </a:rPr>
                                        </m:ctrlPr>
                                      </m:sSupPr>
                                      <m:e>
                                        <m:r>
                                          <a:rPr kumimoji="1" lang="en-US" altLang="zh-CN" i="1">
                                            <a:latin typeface="Cambria Math" charset="0"/>
                                          </a:rPr>
                                          <m:t>𝑡</m:t>
                                        </m:r>
                                      </m:e>
                                      <m:sup>
                                        <m:r>
                                          <a:rPr kumimoji="1" lang="en-US" altLang="zh-CN" i="1">
                                            <a:latin typeface="Cambria Math" charset="0"/>
                                          </a:rPr>
                                          <m:t>′</m:t>
                                        </m:r>
                                      </m:sup>
                                    </m:sSup>
                                  </m:sub>
                                </m:sSub>
                              </m:sub>
                            </m:sSub>
                            <m:r>
                              <a:rPr kumimoji="1" lang="en-US" altLang="zh-CN" i="1">
                                <a:latin typeface="Cambria Math" charset="0"/>
                              </a:rPr>
                              <m:t>)</m:t>
                            </m:r>
                          </m:e>
                        </m:nary>
                      </m:den>
                    </m:f>
                  </m:oMath>
                </a14:m>
                <a:r>
                  <a:rPr kumimoji="1" lang="zh-CN" altLang="en-US" dirty="0" smtClean="0"/>
                  <a:t>，</a:t>
                </a:r>
                <a:r>
                  <a:rPr kumimoji="1" lang="en-US" altLang="zh-CN" dirty="0"/>
                  <a:t> </a:t>
                </a:r>
                <a:endParaRPr kumimoji="1" lang="en-US" altLang="zh-CN" dirty="0" smtClean="0"/>
              </a:p>
              <a:p>
                <a:endParaRPr kumimoji="1" lang="en-US" altLang="zh-CN" dirty="0" smtClean="0"/>
              </a:p>
              <a:p>
                <a:pPr indent="457200"/>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h</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𝑥</m:t>
                            </m:r>
                          </m:e>
                          <m:sub>
                            <m:r>
                              <a:rPr lang="en-US" altLang="zh-CN">
                                <a:latin typeface="Cambria Math" charset="0"/>
                                <a:ea typeface="Times New Roman" charset="0"/>
                                <a:cs typeface="Times New Roman" charset="0"/>
                              </a:rPr>
                              <m:t>𝑡</m:t>
                            </m:r>
                          </m:sub>
                        </m:sSub>
                      </m:sub>
                    </m:sSub>
                  </m:oMath>
                </a14:m>
                <a:r>
                  <a:rPr lang="zh-CN" altLang="en-US" dirty="0">
                    <a:latin typeface="Times New Roman" charset="0"/>
                    <a:ea typeface="Times New Roman" charset="0"/>
                    <a:cs typeface="Times New Roman" charset="0"/>
                  </a:rPr>
                  <a:t>代表处理第</a:t>
                </a:r>
                <a:r>
                  <a:rPr lang="en-US" altLang="zh-CN" dirty="0">
                    <a:latin typeface="Times New Roman" charset="0"/>
                    <a:ea typeface="Times New Roman" charset="0"/>
                    <a:cs typeface="Times New Roman" charset="0"/>
                  </a:rPr>
                  <a:t>t</a:t>
                </a:r>
                <a:r>
                  <a:rPr lang="zh-CN" altLang="en-US" dirty="0">
                    <a:latin typeface="Times New Roman" charset="0"/>
                    <a:ea typeface="Times New Roman" charset="0"/>
                    <a:cs typeface="Times New Roman" charset="0"/>
                  </a:rPr>
                  <a:t>个输入但此时，上个隐藏层的输出，</a:t>
                </a:r>
                <a:r>
                  <a:rPr lang="en-US" altLang="zh-CN" dirty="0">
                    <a:latin typeface="Times New Roman" charset="0"/>
                    <a:ea typeface="Times New Roman" charset="0"/>
                    <a:cs typeface="Times New Roman" charset="0"/>
                  </a:rPr>
                  <a:t> </a:t>
                </a:r>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h</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𝑡</m:t>
                                </m:r>
                              </m:e>
                              <m:sup>
                                <m:r>
                                  <a:rPr lang="en-US" altLang="zh-CN">
                                    <a:latin typeface="Cambria Math" charset="0"/>
                                    <a:ea typeface="Times New Roman" charset="0"/>
                                    <a:cs typeface="Times New Roman" charset="0"/>
                                  </a:rPr>
                                  <m:t>′</m:t>
                                </m:r>
                              </m:sup>
                            </m:sSup>
                          </m:sub>
                        </m:sSub>
                      </m:sub>
                    </m:sSub>
                  </m:oMath>
                </a14:m>
                <a:r>
                  <a:rPr lang="zh-CN" altLang="en-US" dirty="0">
                    <a:latin typeface="Times New Roman" charset="0"/>
                    <a:ea typeface="Times New Roman" charset="0"/>
                    <a:cs typeface="Times New Roman" charset="0"/>
                  </a:rPr>
                  <a:t>代表解码部分上个隐藏层的输出。这种机制的一个特点就是：同样的隐藏单元也被用来计算注意力的权重，当计算上下文的时候。</a:t>
                </a:r>
                <a:endParaRPr lang="en-US" altLang="zh-CN" dirty="0">
                  <a:latin typeface="Times New Roman" charset="0"/>
                  <a:ea typeface="Times New Roman" charset="0"/>
                  <a:cs typeface="Times New Roman" charset="0"/>
                </a:endParaRPr>
              </a:p>
              <a:p>
                <a:pPr indent="457200"/>
                <a:endParaRPr lang="zh-CN" altLang="en-US" dirty="0">
                  <a:latin typeface="Times New Roman" charset="0"/>
                  <a:ea typeface="Times New Roman" charset="0"/>
                  <a:cs typeface="Times New Roman" charset="0"/>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1538086" y="1975422"/>
                <a:ext cx="9778950" cy="3546805"/>
              </a:xfrm>
              <a:prstGeom prst="rect">
                <a:avLst/>
              </a:prstGeom>
              <a:blipFill rotWithShape="0">
                <a:blip r:embed="rId3"/>
                <a:stretch>
                  <a:fillRect l="-499" t="-1203" r="-56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38164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650953" y="809798"/>
            <a:ext cx="4196983" cy="769441"/>
          </a:xfrm>
          <a:prstGeom prst="rect">
            <a:avLst/>
          </a:prstGeom>
        </p:spPr>
        <p:txBody>
          <a:bodyPr wrap="none">
            <a:spAutoFit/>
          </a:bodyPr>
          <a:lstStyle/>
          <a:p>
            <a:pPr algn="ctr"/>
            <a:r>
              <a:rPr lang="zh-CN" altLang="en-US" sz="4400" dirty="0" smtClean="0">
                <a:solidFill>
                  <a:srgbClr val="000000"/>
                </a:solidFill>
                <a:latin typeface="SimSun" charset="-122"/>
                <a:ea typeface="SimSun" charset="-122"/>
                <a:cs typeface="SimSun" charset="-122"/>
              </a:rPr>
              <a:t>简单的</a:t>
            </a:r>
            <a:r>
              <a:rPr lang="en-US" altLang="zh-CN" sz="4400" dirty="0" smtClean="0">
                <a:solidFill>
                  <a:srgbClr val="000000"/>
                </a:solidFill>
                <a:latin typeface="Times New Roman" charset="0"/>
                <a:ea typeface="Times New Roman" charset="0"/>
                <a:cs typeface="Times New Roman" charset="0"/>
              </a:rPr>
              <a:t>RNN</a:t>
            </a:r>
            <a:r>
              <a:rPr lang="zh-CN" altLang="en-US" sz="4400" dirty="0" smtClean="0">
                <a:solidFill>
                  <a:srgbClr val="000000"/>
                </a:solidFill>
                <a:latin typeface="SimSun" charset="-122"/>
                <a:ea typeface="SimSun" charset="-122"/>
                <a:cs typeface="SimSun" charset="-122"/>
              </a:rPr>
              <a:t>模型</a:t>
            </a:r>
            <a:endParaRPr lang="zh-CN" altLang="en-US" sz="4400" b="0" i="0" dirty="0">
              <a:solidFill>
                <a:srgbClr val="000000"/>
              </a:solidFill>
              <a:effectLst/>
              <a:latin typeface="SimSun" charset="-122"/>
              <a:ea typeface="SimSun" charset="-122"/>
              <a:cs typeface="SimSun" charset="-122"/>
            </a:endParaRPr>
          </a:p>
        </p:txBody>
      </p:sp>
      <p:sp>
        <p:nvSpPr>
          <p:cNvPr id="5" name="矩形 4"/>
          <p:cNvSpPr/>
          <p:nvPr/>
        </p:nvSpPr>
        <p:spPr>
          <a:xfrm>
            <a:off x="1122946" y="1868749"/>
            <a:ext cx="9641305" cy="707886"/>
          </a:xfrm>
          <a:prstGeom prst="rect">
            <a:avLst/>
          </a:prstGeom>
        </p:spPr>
        <p:txBody>
          <a:bodyPr wrap="square">
            <a:spAutoFit/>
          </a:bodyPr>
          <a:lstStyle/>
          <a:p>
            <a:r>
              <a:rPr lang="zh-CN" altLang="en-US" sz="2000" dirty="0" smtClean="0">
                <a:solidFill>
                  <a:srgbClr val="000000"/>
                </a:solidFill>
                <a:latin typeface="SimSun" charset="-122"/>
                <a:ea typeface="SimSun" charset="-122"/>
                <a:cs typeface="SimSun" charset="-122"/>
              </a:rPr>
              <a:t>    所谓</a:t>
            </a:r>
            <a:r>
              <a:rPr lang="zh-CN" altLang="en-US" sz="2000" dirty="0">
                <a:solidFill>
                  <a:srgbClr val="000000"/>
                </a:solidFill>
                <a:latin typeface="SimSun" charset="-122"/>
                <a:ea typeface="SimSun" charset="-122"/>
                <a:cs typeface="SimSun" charset="-122"/>
              </a:rPr>
              <a:t>神经网络就是将许多个单一“神经元”联结在一起，这样，一个“神经元”的输出就可以是另一个“神经元”的输入。例如，下图就是一个简单的神经网络：</a:t>
            </a:r>
            <a:endParaRPr lang="zh-CN" altLang="en-US" sz="2000" dirty="0">
              <a:latin typeface="SimSun" charset="-122"/>
              <a:ea typeface="SimSun" charset="-122"/>
              <a:cs typeface="SimSun" charset="-122"/>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9241" y="2804590"/>
            <a:ext cx="4975855" cy="3507978"/>
          </a:xfrm>
          <a:prstGeom prst="rect">
            <a:avLst/>
          </a:prstGeom>
        </p:spPr>
      </p:pic>
    </p:spTree>
    <p:extLst>
      <p:ext uri="{BB962C8B-B14F-4D97-AF65-F5344CB8AC3E}">
        <p14:creationId xmlns:p14="http://schemas.microsoft.com/office/powerpoint/2010/main" val="9305483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2637182" y="432533"/>
            <a:ext cx="7539093" cy="773415"/>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is-IS" sz="17600" dirty="0" smtClean="0">
                <a:latin typeface="SimSun" charset="-122"/>
                <a:ea typeface="SimSun" charset="-122"/>
                <a:cs typeface="SimSun" charset="-122"/>
              </a:rPr>
              <a:t>用循环神经网络产生新闻标题</a:t>
            </a:r>
            <a:r>
              <a:rPr lang="zh-CN" altLang="is-IS" sz="4000" dirty="0" smtClean="0">
                <a:latin typeface="SimSun" charset="-122"/>
                <a:ea typeface="SimSun" charset="-122"/>
                <a:cs typeface="SimSun" charset="-122"/>
              </a:rPr>
              <a:t/>
            </a:r>
            <a:br>
              <a:rPr lang="zh-CN" altLang="is-IS" sz="4000" dirty="0" smtClean="0">
                <a:latin typeface="SimSun" charset="-122"/>
                <a:ea typeface="SimSun" charset="-122"/>
                <a:cs typeface="SimSun" charset="-122"/>
              </a:rPr>
            </a:br>
            <a:r>
              <a:rPr lang="is-IS" altLang="zh-CN" sz="4000" dirty="0" smtClean="0"/>
              <a:t>                             </a:t>
            </a:r>
            <a:br>
              <a:rPr lang="is-IS" altLang="zh-CN" sz="4000" dirty="0" smtClean="0"/>
            </a:br>
            <a:endParaRPr kumimoji="1" lang="zh-CN" altLang="en-US" sz="4000" dirty="0"/>
          </a:p>
        </p:txBody>
      </p:sp>
      <p:sp>
        <p:nvSpPr>
          <p:cNvPr id="5" name="文本框 4"/>
          <p:cNvSpPr txBox="1"/>
          <p:nvPr/>
        </p:nvSpPr>
        <p:spPr>
          <a:xfrm>
            <a:off x="1365808" y="1381558"/>
            <a:ext cx="1946367" cy="369332"/>
          </a:xfrm>
          <a:prstGeom prst="rect">
            <a:avLst/>
          </a:prstGeom>
          <a:noFill/>
        </p:spPr>
        <p:txBody>
          <a:bodyPr wrap="none" rtlCol="0">
            <a:spAutoFit/>
          </a:bodyPr>
          <a:lstStyle/>
          <a:p>
            <a:r>
              <a:rPr kumimoji="1" lang="en-US" altLang="zh-CN" b="1" dirty="0" smtClean="0"/>
              <a:t>2.2</a:t>
            </a:r>
            <a:r>
              <a:rPr kumimoji="1" lang="zh-CN" altLang="en-US" b="1" dirty="0" smtClean="0"/>
              <a:t> 注意力机制：</a:t>
            </a:r>
            <a:endParaRPr kumimoji="1" lang="zh-CN" altLang="en-US" dirty="0"/>
          </a:p>
        </p:txBody>
      </p:sp>
      <p:sp>
        <p:nvSpPr>
          <p:cNvPr id="6" name="文本框 5"/>
          <p:cNvSpPr txBox="1"/>
          <p:nvPr/>
        </p:nvSpPr>
        <p:spPr>
          <a:xfrm>
            <a:off x="1365808" y="2001954"/>
            <a:ext cx="9854855" cy="1754326"/>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第二种注意力机制是简单注意力机制，与复杂的注意力机制稍微不同</a:t>
            </a:r>
            <a:r>
              <a:rPr lang="zh-CN" altLang="en-US" dirty="0" smtClean="0">
                <a:latin typeface="Times New Roman" charset="0"/>
                <a:ea typeface="Times New Roman" charset="0"/>
                <a:cs typeface="Times New Roman" charset="0"/>
              </a:rPr>
              <a:t>，使神经网络学习注意力权重更容易。这种</a:t>
            </a:r>
            <a:r>
              <a:rPr lang="zh-CN" altLang="en-US" dirty="0">
                <a:latin typeface="Times New Roman" charset="0"/>
                <a:ea typeface="Times New Roman" charset="0"/>
                <a:cs typeface="Times New Roman" charset="0"/>
              </a:rPr>
              <a:t>简单的注意力机制如下图</a:t>
            </a:r>
            <a:r>
              <a:rPr lang="en-US" altLang="zh-CN" dirty="0">
                <a:latin typeface="Times New Roman" charset="0"/>
                <a:ea typeface="Times New Roman" charset="0"/>
                <a:cs typeface="Times New Roman" charset="0"/>
              </a:rPr>
              <a:t>2</a:t>
            </a:r>
            <a:r>
              <a:rPr lang="zh-CN" altLang="en-US" dirty="0">
                <a:latin typeface="Times New Roman" charset="0"/>
                <a:ea typeface="Times New Roman" charset="0"/>
                <a:cs typeface="Times New Roman" charset="0"/>
              </a:rPr>
              <a:t>所示</a:t>
            </a:r>
            <a:r>
              <a:rPr lang="zh-CN" altLang="en-US" dirty="0" smtClean="0">
                <a:latin typeface="Times New Roman" charset="0"/>
                <a:ea typeface="Times New Roman" charset="0"/>
                <a:cs typeface="Times New Roman" charset="0"/>
              </a:rPr>
              <a:t>，将</a:t>
            </a:r>
            <a:r>
              <a:rPr lang="en-US" altLang="zh-CN" dirty="0" smtClean="0">
                <a:latin typeface="Times New Roman" charset="0"/>
                <a:ea typeface="Times New Roman" charset="0"/>
                <a:cs typeface="Times New Roman" charset="0"/>
              </a:rPr>
              <a:t>encode</a:t>
            </a:r>
            <a:r>
              <a:rPr lang="zh-CN" altLang="en-US" dirty="0" smtClean="0">
                <a:latin typeface="Times New Roman" charset="0"/>
                <a:ea typeface="Times New Roman" charset="0"/>
                <a:cs typeface="Times New Roman" charset="0"/>
              </a:rPr>
              <a:t>部分在该层分成两块，</a:t>
            </a:r>
            <a:r>
              <a:rPr lang="zh-CN" altLang="en-US" dirty="0">
                <a:latin typeface="Times New Roman" charset="0"/>
                <a:ea typeface="Times New Roman" charset="0"/>
                <a:cs typeface="Times New Roman" charset="0"/>
              </a:rPr>
              <a:t>一个集合的大小是</a:t>
            </a:r>
            <a:r>
              <a:rPr lang="en-US" altLang="zh-CN" dirty="0">
                <a:latin typeface="Times New Roman" charset="0"/>
                <a:ea typeface="Times New Roman" charset="0"/>
                <a:cs typeface="Times New Roman" charset="0"/>
              </a:rPr>
              <a:t>50</a:t>
            </a:r>
            <a:r>
              <a:rPr lang="zh-CN" altLang="en-US" dirty="0">
                <a:latin typeface="Times New Roman" charset="0"/>
                <a:ea typeface="Times New Roman" charset="0"/>
                <a:cs typeface="Times New Roman" charset="0"/>
              </a:rPr>
              <a:t>，用来计算注意力的权重，另一个集合的大小</a:t>
            </a:r>
            <a:r>
              <a:rPr lang="en-US" altLang="zh-CN" dirty="0">
                <a:latin typeface="Times New Roman" charset="0"/>
                <a:ea typeface="Times New Roman" charset="0"/>
                <a:cs typeface="Times New Roman" charset="0"/>
              </a:rPr>
              <a:t>550</a:t>
            </a:r>
            <a:r>
              <a:rPr lang="zh-CN" altLang="en-US" dirty="0">
                <a:latin typeface="Times New Roman" charset="0"/>
                <a:ea typeface="Times New Roman" charset="0"/>
                <a:cs typeface="Times New Roman" charset="0"/>
              </a:rPr>
              <a:t>用来计算上下文。类似</a:t>
            </a:r>
            <a:r>
              <a:rPr lang="zh-CN" altLang="en-US" dirty="0" smtClean="0">
                <a:latin typeface="Times New Roman" charset="0"/>
                <a:ea typeface="Times New Roman" charset="0"/>
                <a:cs typeface="Times New Roman" charset="0"/>
              </a:rPr>
              <a:t>的</a:t>
            </a:r>
            <a:r>
              <a:rPr lang="en-US" altLang="zh-CN" dirty="0" smtClean="0">
                <a:latin typeface="Times New Roman" charset="0"/>
                <a:ea typeface="Times New Roman" charset="0"/>
                <a:cs typeface="Times New Roman" charset="0"/>
              </a:rPr>
              <a:t>decode</a:t>
            </a:r>
            <a:r>
              <a:rPr lang="zh-CN" altLang="en-US" dirty="0" smtClean="0">
                <a:latin typeface="Times New Roman" charset="0"/>
                <a:ea typeface="Times New Roman" charset="0"/>
                <a:cs typeface="Times New Roman" charset="0"/>
              </a:rPr>
              <a:t>的部分也被</a:t>
            </a:r>
            <a:r>
              <a:rPr lang="zh-CN" altLang="en-US" dirty="0">
                <a:latin typeface="Times New Roman" charset="0"/>
                <a:ea typeface="Times New Roman" charset="0"/>
                <a:cs typeface="Times New Roman" charset="0"/>
              </a:rPr>
              <a:t>分成两部分，大小是</a:t>
            </a:r>
            <a:r>
              <a:rPr lang="en-US" altLang="zh-CN" dirty="0">
                <a:latin typeface="Times New Roman" charset="0"/>
                <a:ea typeface="Times New Roman" charset="0"/>
                <a:cs typeface="Times New Roman" charset="0"/>
              </a:rPr>
              <a:t>50</a:t>
            </a:r>
            <a:r>
              <a:rPr lang="zh-CN" altLang="en-US" dirty="0">
                <a:latin typeface="Times New Roman" charset="0"/>
                <a:ea typeface="Times New Roman" charset="0"/>
                <a:cs typeface="Times New Roman" charset="0"/>
              </a:rPr>
              <a:t>的集合用来计算注意力权重，大小为</a:t>
            </a:r>
            <a:r>
              <a:rPr lang="en-US" altLang="zh-CN" dirty="0">
                <a:latin typeface="Times New Roman" charset="0"/>
                <a:ea typeface="Times New Roman" charset="0"/>
                <a:cs typeface="Times New Roman" charset="0"/>
              </a:rPr>
              <a:t>550</a:t>
            </a:r>
            <a:r>
              <a:rPr lang="zh-CN" altLang="en-US" dirty="0" smtClean="0">
                <a:latin typeface="Times New Roman" charset="0"/>
                <a:ea typeface="Times New Roman" charset="0"/>
                <a:cs typeface="Times New Roman" charset="0"/>
              </a:rPr>
              <a:t>的用来导入</a:t>
            </a:r>
            <a:r>
              <a:rPr lang="en-US" altLang="zh-CN" dirty="0" err="1" smtClean="0">
                <a:latin typeface="Times New Roman" charset="0"/>
                <a:ea typeface="Times New Roman" charset="0"/>
                <a:cs typeface="Times New Roman" charset="0"/>
              </a:rPr>
              <a:t>softmax</a:t>
            </a:r>
            <a:r>
              <a:rPr lang="en-US" altLang="zh-CN" dirty="0" smtClean="0">
                <a:latin typeface="Times New Roman" charset="0"/>
                <a:ea typeface="Times New Roman" charset="0"/>
                <a:cs typeface="Times New Roman" charset="0"/>
              </a:rPr>
              <a:t> layer</a:t>
            </a:r>
            <a:r>
              <a:rPr lang="zh-CN" altLang="en-US" dirty="0" smtClean="0">
                <a:latin typeface="Times New Roman" charset="0"/>
                <a:ea typeface="Times New Roman" charset="0"/>
                <a:cs typeface="Times New Roman" charset="0"/>
              </a:rPr>
              <a:t>，预测输出。</a:t>
            </a:r>
            <a:r>
              <a:rPr lang="zh-CN" altLang="en-US" dirty="0">
                <a:latin typeface="Times New Roman" charset="0"/>
                <a:ea typeface="Times New Roman" charset="0"/>
                <a:cs typeface="Times New Roman" charset="0"/>
              </a:rPr>
              <a:t>除了计算注意力权重做出的改变，给出的相应的隐藏单元和计算上下文的公式都保持不变。</a:t>
            </a:r>
            <a:endParaRPr lang="en-US" altLang="zh-CN" dirty="0">
              <a:latin typeface="Times New Roman" charset="0"/>
              <a:ea typeface="Times New Roman" charset="0"/>
              <a:cs typeface="Times New Roman" charset="0"/>
            </a:endParaRPr>
          </a:p>
        </p:txBody>
      </p:sp>
      <p:pic>
        <p:nvPicPr>
          <p:cNvPr id="1025" name="Picture 1" descr="age3image250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4070" y="3904385"/>
            <a:ext cx="2796209" cy="190079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ge3image2520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6652" y="3923132"/>
            <a:ext cx="2756452" cy="186330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nvSpPr>
        <p:spPr>
          <a:xfrm>
            <a:off x="1365808" y="6202017"/>
            <a:ext cx="3076483" cy="369332"/>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图</a:t>
            </a:r>
            <a:r>
              <a:rPr lang="en-US" altLang="zh-CN" dirty="0">
                <a:latin typeface="Times New Roman" charset="0"/>
                <a:ea typeface="Times New Roman" charset="0"/>
                <a:cs typeface="Times New Roman" charset="0"/>
              </a:rPr>
              <a:t>1</a:t>
            </a:r>
            <a:r>
              <a:rPr lang="zh-CN" altLang="en-US" dirty="0">
                <a:latin typeface="Times New Roman" charset="0"/>
                <a:ea typeface="Times New Roman" charset="0"/>
                <a:cs typeface="Times New Roman" charset="0"/>
              </a:rPr>
              <a:t>：复杂的注意力机制</a:t>
            </a:r>
          </a:p>
        </p:txBody>
      </p:sp>
      <p:sp>
        <p:nvSpPr>
          <p:cNvPr id="10" name="文本框 9"/>
          <p:cNvSpPr txBox="1"/>
          <p:nvPr/>
        </p:nvSpPr>
        <p:spPr>
          <a:xfrm>
            <a:off x="6175514" y="6202017"/>
            <a:ext cx="3358728" cy="369332"/>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图</a:t>
            </a:r>
            <a:r>
              <a:rPr lang="en-US" altLang="zh-CN" dirty="0">
                <a:latin typeface="Times New Roman" charset="0"/>
                <a:ea typeface="Times New Roman" charset="0"/>
                <a:cs typeface="Times New Roman" charset="0"/>
              </a:rPr>
              <a:t>2</a:t>
            </a:r>
            <a:r>
              <a:rPr lang="zh-CN" altLang="en-US" dirty="0">
                <a:latin typeface="Times New Roman" charset="0"/>
                <a:ea typeface="Times New Roman" charset="0"/>
                <a:cs typeface="Times New Roman" charset="0"/>
              </a:rPr>
              <a:t>：简单的注意力机制</a:t>
            </a:r>
          </a:p>
        </p:txBody>
      </p:sp>
    </p:spTree>
    <p:extLst>
      <p:ext uri="{BB962C8B-B14F-4D97-AF65-F5344CB8AC3E}">
        <p14:creationId xmlns:p14="http://schemas.microsoft.com/office/powerpoint/2010/main" val="19915665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2491408" y="824228"/>
            <a:ext cx="8441636" cy="755373"/>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is-IS" sz="17600" dirty="0" smtClean="0">
                <a:latin typeface="SimSun" charset="-122"/>
                <a:ea typeface="SimSun" charset="-122"/>
                <a:cs typeface="SimSun" charset="-122"/>
              </a:rPr>
              <a:t>用循环神经网络产生新闻标题</a:t>
            </a:r>
            <a:r>
              <a:rPr lang="is-IS" altLang="zh-CN" sz="4000" dirty="0" smtClean="0"/>
              <a:t>                           </a:t>
            </a:r>
            <a:br>
              <a:rPr lang="is-IS" altLang="zh-CN" sz="4000" dirty="0" smtClean="0"/>
            </a:br>
            <a:endParaRPr kumimoji="1" lang="zh-CN" altLang="en-US" sz="4000" dirty="0"/>
          </a:p>
        </p:txBody>
      </p:sp>
      <p:sp>
        <p:nvSpPr>
          <p:cNvPr id="5" name="矩形 4"/>
          <p:cNvSpPr/>
          <p:nvPr/>
        </p:nvSpPr>
        <p:spPr>
          <a:xfrm>
            <a:off x="1874848" y="1785351"/>
            <a:ext cx="1292341" cy="369332"/>
          </a:xfrm>
          <a:prstGeom prst="rect">
            <a:avLst/>
          </a:prstGeom>
        </p:spPr>
        <p:txBody>
          <a:bodyPr wrap="none">
            <a:spAutoFit/>
          </a:bodyPr>
          <a:lstStyle/>
          <a:p>
            <a:r>
              <a:rPr kumimoji="1" lang="en-US" altLang="zh-CN" b="1" dirty="0" smtClean="0"/>
              <a:t>3.</a:t>
            </a:r>
            <a:r>
              <a:rPr kumimoji="1" lang="zh-CN" altLang="en-US" b="1" dirty="0" smtClean="0"/>
              <a:t>数据集：</a:t>
            </a:r>
            <a:endParaRPr kumimoji="1" lang="en-US" altLang="zh-CN" b="1" dirty="0"/>
          </a:p>
        </p:txBody>
      </p:sp>
      <p:sp>
        <p:nvSpPr>
          <p:cNvPr id="7" name="矩形 6"/>
          <p:cNvSpPr/>
          <p:nvPr/>
        </p:nvSpPr>
        <p:spPr>
          <a:xfrm>
            <a:off x="1874848" y="2360433"/>
            <a:ext cx="9369956" cy="923330"/>
          </a:xfrm>
          <a:prstGeom prst="rect">
            <a:avLst/>
          </a:prstGeom>
        </p:spPr>
        <p:txBody>
          <a:bodyPr wrap="square">
            <a:spAutoFit/>
          </a:bodyPr>
          <a:lstStyle/>
          <a:p>
            <a:pPr indent="457200"/>
            <a:r>
              <a:rPr kumimoji="1" lang="en-US" altLang="zh-CN" b="1" dirty="0" smtClean="0"/>
              <a:t>3.1</a:t>
            </a:r>
            <a:r>
              <a:rPr kumimoji="1" lang="zh-CN" altLang="en-US" b="1" dirty="0" smtClean="0"/>
              <a:t> </a:t>
            </a:r>
            <a:r>
              <a:rPr kumimoji="1" lang="zh-CN" altLang="en-US" b="1" dirty="0"/>
              <a:t>概述</a:t>
            </a:r>
            <a:r>
              <a:rPr kumimoji="1" lang="zh-CN" altLang="en-US" b="1" dirty="0" smtClean="0"/>
              <a:t>：</a:t>
            </a:r>
            <a:r>
              <a:rPr kumimoji="1" lang="zh-CN" altLang="en-US" dirty="0" smtClean="0">
                <a:latin typeface="SimSun" charset="-122"/>
                <a:ea typeface="SimSun" charset="-122"/>
                <a:cs typeface="SimSun" charset="-122"/>
              </a:rPr>
              <a:t>本文</a:t>
            </a:r>
            <a:r>
              <a:rPr lang="zh-CN" altLang="en-US" dirty="0" smtClean="0">
                <a:latin typeface="Times New Roman" charset="0"/>
                <a:ea typeface="Times New Roman" charset="0"/>
                <a:cs typeface="Times New Roman" charset="0"/>
              </a:rPr>
              <a:t>使用</a:t>
            </a:r>
            <a:r>
              <a:rPr lang="en-US" altLang="zh-CN" dirty="0">
                <a:latin typeface="Times New Roman" charset="0"/>
                <a:ea typeface="Times New Roman" charset="0"/>
                <a:cs typeface="Times New Roman" charset="0"/>
              </a:rPr>
              <a:t>English Gigaword </a:t>
            </a:r>
            <a:r>
              <a:rPr lang="zh-CN" altLang="en-US" dirty="0" smtClean="0">
                <a:latin typeface="Times New Roman" charset="0"/>
                <a:ea typeface="Times New Roman" charset="0"/>
                <a:cs typeface="Times New Roman" charset="0"/>
              </a:rPr>
              <a:t>。</a:t>
            </a:r>
            <a:r>
              <a:rPr lang="zh-CN" altLang="en-US" dirty="0">
                <a:latin typeface="Times New Roman" charset="0"/>
                <a:ea typeface="Times New Roman" charset="0"/>
                <a:cs typeface="Times New Roman" charset="0"/>
              </a:rPr>
              <a:t>数据集由</a:t>
            </a:r>
            <a:r>
              <a:rPr lang="zh-CN" altLang="en-US" dirty="0" smtClean="0">
                <a:latin typeface="Times New Roman" charset="0"/>
                <a:ea typeface="Times New Roman" charset="0"/>
                <a:cs typeface="Times New Roman" charset="0"/>
              </a:rPr>
              <a:t>来自六大主流媒体（</a:t>
            </a:r>
            <a:r>
              <a:rPr lang="zh-CN" altLang="en-US" dirty="0">
                <a:latin typeface="Times New Roman" charset="0"/>
                <a:ea typeface="Times New Roman" charset="0"/>
                <a:cs typeface="Times New Roman" charset="0"/>
              </a:rPr>
              <a:t>包括纽约时报和美联社）几年前的新闻文章组成。</a:t>
            </a:r>
            <a:r>
              <a:rPr lang="zh-CN" altLang="en-US" dirty="0" smtClean="0">
                <a:latin typeface="Times New Roman" charset="0"/>
                <a:ea typeface="Times New Roman" charset="0"/>
                <a:cs typeface="Times New Roman" charset="0"/>
              </a:rPr>
              <a:t>每篇文章都</a:t>
            </a:r>
            <a:r>
              <a:rPr lang="zh-CN" altLang="en-US" dirty="0">
                <a:latin typeface="Times New Roman" charset="0"/>
                <a:ea typeface="Times New Roman" charset="0"/>
                <a:cs typeface="Times New Roman" charset="0"/>
              </a:rPr>
              <a:t>有清晰的内容</a:t>
            </a:r>
            <a:r>
              <a:rPr lang="zh-CN" altLang="en-US" dirty="0" smtClean="0">
                <a:latin typeface="Times New Roman" charset="0"/>
                <a:ea typeface="Times New Roman" charset="0"/>
                <a:cs typeface="Times New Roman" charset="0"/>
              </a:rPr>
              <a:t>和标题，并且内容被划分为段落。经过预处理</a:t>
            </a:r>
            <a:r>
              <a:rPr lang="zh-CN" altLang="en-US" dirty="0">
                <a:latin typeface="Times New Roman" charset="0"/>
                <a:ea typeface="Times New Roman" charset="0"/>
                <a:cs typeface="Times New Roman" charset="0"/>
              </a:rPr>
              <a:t>过后，</a:t>
            </a:r>
            <a:r>
              <a:rPr lang="zh-CN" altLang="en-US" dirty="0" smtClean="0">
                <a:latin typeface="Times New Roman" charset="0"/>
                <a:ea typeface="Times New Roman" charset="0"/>
                <a:cs typeface="Times New Roman" charset="0"/>
              </a:rPr>
              <a:t>训练集</a:t>
            </a:r>
            <a:r>
              <a:rPr lang="en-US" altLang="zh-CN" dirty="0" smtClean="0">
                <a:latin typeface="Times New Roman" charset="0"/>
                <a:ea typeface="Times New Roman" charset="0"/>
                <a:cs typeface="Times New Roman" charset="0"/>
              </a:rPr>
              <a:t>b</a:t>
            </a:r>
            <a:r>
              <a:rPr lang="zh-CN" altLang="en-US" dirty="0" smtClean="0">
                <a:latin typeface="Times New Roman" charset="0"/>
                <a:ea typeface="Times New Roman" charset="0"/>
                <a:cs typeface="Times New Roman" charset="0"/>
              </a:rPr>
              <a:t>包括</a:t>
            </a:r>
            <a:r>
              <a:rPr lang="is-IS" altLang="zh-CN" dirty="0" smtClean="0">
                <a:latin typeface="Times New Roman" charset="0"/>
                <a:ea typeface="Times New Roman" charset="0"/>
                <a:cs typeface="Times New Roman" charset="0"/>
              </a:rPr>
              <a:t>236M </a:t>
            </a:r>
            <a:r>
              <a:rPr lang="zh-CN" altLang="en-US" dirty="0" smtClean="0">
                <a:latin typeface="Times New Roman" charset="0"/>
                <a:ea typeface="Times New Roman" charset="0"/>
                <a:cs typeface="Times New Roman" charset="0"/>
              </a:rPr>
              <a:t>单词和</a:t>
            </a:r>
            <a:r>
              <a:rPr lang="en-US" altLang="zh-CN" dirty="0" smtClean="0">
                <a:latin typeface="Times New Roman" charset="0"/>
                <a:ea typeface="Times New Roman" charset="0"/>
                <a:cs typeface="Times New Roman" charset="0"/>
              </a:rPr>
              <a:t>5.5M </a:t>
            </a:r>
            <a:r>
              <a:rPr lang="zh-CN" altLang="en-US" dirty="0" smtClean="0">
                <a:latin typeface="Times New Roman" charset="0"/>
                <a:ea typeface="Times New Roman" charset="0"/>
                <a:cs typeface="Times New Roman" charset="0"/>
              </a:rPr>
              <a:t>篇新闻</a:t>
            </a:r>
            <a:r>
              <a:rPr lang="zh-CN" altLang="en-US" dirty="0">
                <a:latin typeface="Times New Roman" charset="0"/>
                <a:ea typeface="Times New Roman" charset="0"/>
                <a:cs typeface="Times New Roman" charset="0"/>
              </a:rPr>
              <a:t>文章。</a:t>
            </a:r>
            <a:endParaRPr lang="en-US" altLang="zh-CN" dirty="0">
              <a:latin typeface="Times New Roman" charset="0"/>
              <a:ea typeface="Times New Roman" charset="0"/>
              <a:cs typeface="Times New Roman" charset="0"/>
            </a:endParaRPr>
          </a:p>
        </p:txBody>
      </p:sp>
      <p:sp>
        <p:nvSpPr>
          <p:cNvPr id="8" name="矩形 7"/>
          <p:cNvSpPr/>
          <p:nvPr/>
        </p:nvSpPr>
        <p:spPr>
          <a:xfrm>
            <a:off x="1874848" y="3325931"/>
            <a:ext cx="9674756" cy="1477328"/>
          </a:xfrm>
          <a:prstGeom prst="rect">
            <a:avLst/>
          </a:prstGeom>
        </p:spPr>
        <p:txBody>
          <a:bodyPr wrap="square">
            <a:spAutoFit/>
          </a:bodyPr>
          <a:lstStyle/>
          <a:p>
            <a:pPr indent="457200"/>
            <a:r>
              <a:rPr kumimoji="1" lang="en-US" altLang="zh-CN" b="1" dirty="0" smtClean="0"/>
              <a:t>3.2</a:t>
            </a:r>
            <a:r>
              <a:rPr kumimoji="1" lang="zh-CN" altLang="en-US" b="1" dirty="0" smtClean="0"/>
              <a:t> 预处理：</a:t>
            </a:r>
            <a:r>
              <a:rPr kumimoji="1" lang="en-US" altLang="zh-CN" dirty="0" smtClean="0">
                <a:latin typeface="Times New Roman" charset="0"/>
                <a:ea typeface="Times New Roman" charset="0"/>
                <a:cs typeface="Times New Roman" charset="0"/>
              </a:rPr>
              <a:t>headline</a:t>
            </a:r>
            <a:r>
              <a:rPr kumimoji="1" lang="zh-CN" altLang="en-US" dirty="0" smtClean="0">
                <a:latin typeface="Times New Roman" charset="0"/>
                <a:ea typeface="Times New Roman" charset="0"/>
                <a:cs typeface="Times New Roman" charset="0"/>
              </a:rPr>
              <a:t>作为</a:t>
            </a:r>
            <a:r>
              <a:rPr kumimoji="1" lang="en-US" altLang="zh-CN" dirty="0" smtClean="0">
                <a:latin typeface="Times New Roman" charset="0"/>
                <a:ea typeface="Times New Roman" charset="0"/>
                <a:cs typeface="Times New Roman" charset="0"/>
              </a:rPr>
              <a:t>target, news</a:t>
            </a:r>
            <a:r>
              <a:rPr kumimoji="1" lang="zh-CN" altLang="en-US" dirty="0" smtClean="0">
                <a:latin typeface="Times New Roman" charset="0"/>
                <a:ea typeface="Times New Roman" charset="0"/>
                <a:cs typeface="Times New Roman" charset="0"/>
              </a:rPr>
              <a:t> </a:t>
            </a:r>
            <a:r>
              <a:rPr kumimoji="1" lang="en-US" altLang="zh-CN" dirty="0" smtClean="0">
                <a:latin typeface="Times New Roman" charset="0"/>
                <a:ea typeface="Times New Roman" charset="0"/>
                <a:cs typeface="Times New Roman" charset="0"/>
              </a:rPr>
              <a:t>text</a:t>
            </a:r>
            <a:r>
              <a:rPr kumimoji="1" lang="zh-CN" altLang="en-US" dirty="0" smtClean="0">
                <a:latin typeface="Times New Roman" charset="0"/>
                <a:ea typeface="Times New Roman" charset="0"/>
                <a:cs typeface="Times New Roman" charset="0"/>
              </a:rPr>
              <a:t>的第一段内容作为</a:t>
            </a:r>
            <a:r>
              <a:rPr kumimoji="1" lang="en-US" altLang="zh-CN" dirty="0" smtClean="0">
                <a:latin typeface="Times New Roman" charset="0"/>
                <a:ea typeface="Times New Roman" charset="0"/>
                <a:cs typeface="Times New Roman" charset="0"/>
              </a:rPr>
              <a:t>source</a:t>
            </a:r>
            <a:r>
              <a:rPr kumimoji="1" lang="zh-CN" altLang="en-US" dirty="0" smtClean="0">
                <a:latin typeface="Times New Roman" charset="0"/>
                <a:ea typeface="Times New Roman" charset="0"/>
                <a:cs typeface="Times New Roman" charset="0"/>
              </a:rPr>
              <a:t>，</a:t>
            </a:r>
            <a:r>
              <a:rPr lang="zh-CN" altLang="en-US" dirty="0" smtClean="0">
                <a:latin typeface="Times New Roman" charset="0"/>
                <a:ea typeface="Times New Roman" charset="0"/>
                <a:cs typeface="Times New Roman" charset="0"/>
              </a:rPr>
              <a:t>预处理包括小写化、分词、从词中提取标点符号，标题结尾和文本结尾都会加上一个自定义的结束标记</a:t>
            </a:r>
            <a:r>
              <a:rPr lang="en-US" altLang="zh-CN" dirty="0" smtClean="0">
                <a:latin typeface="Times New Roman" charset="0"/>
                <a:ea typeface="Times New Roman" charset="0"/>
                <a:cs typeface="Times New Roman" charset="0"/>
              </a:rPr>
              <a:t>&lt;</a:t>
            </a:r>
            <a:r>
              <a:rPr lang="en-US" altLang="zh-CN" dirty="0" err="1" smtClean="0">
                <a:latin typeface="Times New Roman" charset="0"/>
                <a:ea typeface="Times New Roman" charset="0"/>
                <a:cs typeface="Times New Roman" charset="0"/>
              </a:rPr>
              <a:t>eos</a:t>
            </a:r>
            <a:r>
              <a:rPr lang="en-US" altLang="zh-CN" dirty="0" smtClean="0">
                <a:latin typeface="Times New Roman" charset="0"/>
                <a:ea typeface="Times New Roman" charset="0"/>
                <a:cs typeface="Times New Roman" charset="0"/>
              </a:rPr>
              <a:t>&gt;,</a:t>
            </a:r>
            <a:r>
              <a:rPr lang="zh-CN" altLang="en-US" dirty="0" smtClean="0">
                <a:latin typeface="Times New Roman" charset="0"/>
                <a:ea typeface="Times New Roman" charset="0"/>
                <a:cs typeface="Times New Roman" charset="0"/>
              </a:rPr>
              <a:t> 那些没有</a:t>
            </a:r>
            <a:r>
              <a:rPr lang="zh-CN" altLang="en-US" dirty="0">
                <a:latin typeface="Times New Roman" charset="0"/>
                <a:ea typeface="Times New Roman" charset="0"/>
                <a:cs typeface="Times New Roman" charset="0"/>
              </a:rPr>
              <a:t>标题</a:t>
            </a:r>
            <a:r>
              <a:rPr lang="zh-CN" altLang="en-US" dirty="0" smtClean="0">
                <a:latin typeface="Times New Roman" charset="0"/>
                <a:ea typeface="Times New Roman" charset="0"/>
                <a:cs typeface="Times New Roman" charset="0"/>
              </a:rPr>
              <a:t>或者没有内容或者</a:t>
            </a:r>
            <a:r>
              <a:rPr lang="zh-CN" altLang="en-US" dirty="0">
                <a:latin typeface="Times New Roman" charset="0"/>
                <a:ea typeface="Times New Roman" charset="0"/>
                <a:cs typeface="Times New Roman" charset="0"/>
              </a:rPr>
              <a:t>标题和</a:t>
            </a:r>
            <a:r>
              <a:rPr lang="zh-CN" altLang="en-US" dirty="0" smtClean="0">
                <a:latin typeface="Times New Roman" charset="0"/>
                <a:ea typeface="Times New Roman" charset="0"/>
                <a:cs typeface="Times New Roman" charset="0"/>
              </a:rPr>
              <a:t>内容超过</a:t>
            </a:r>
            <a:r>
              <a:rPr lang="en-US" altLang="zh-CN" dirty="0">
                <a:latin typeface="Times New Roman" charset="0"/>
                <a:ea typeface="Times New Roman" charset="0"/>
                <a:cs typeface="Times New Roman" charset="0"/>
              </a:rPr>
              <a:t>25</a:t>
            </a:r>
            <a:r>
              <a:rPr lang="zh-CN" altLang="en-US" dirty="0">
                <a:latin typeface="Times New Roman" charset="0"/>
                <a:ea typeface="Times New Roman" charset="0"/>
                <a:cs typeface="Times New Roman" charset="0"/>
              </a:rPr>
              <a:t>和</a:t>
            </a:r>
            <a:r>
              <a:rPr lang="en-US" altLang="zh-CN" dirty="0">
                <a:latin typeface="Times New Roman" charset="0"/>
                <a:ea typeface="Times New Roman" charset="0"/>
                <a:cs typeface="Times New Roman" charset="0"/>
              </a:rPr>
              <a:t>50</a:t>
            </a:r>
            <a:r>
              <a:rPr lang="zh-CN" altLang="en-US" dirty="0" smtClean="0">
                <a:latin typeface="Times New Roman" charset="0"/>
                <a:ea typeface="Times New Roman" charset="0"/>
                <a:cs typeface="Times New Roman" charset="0"/>
              </a:rPr>
              <a:t>个</a:t>
            </a:r>
            <a:r>
              <a:rPr lang="en-US" altLang="zh-CN" dirty="0" smtClean="0">
                <a:latin typeface="Times New Roman" charset="0"/>
                <a:ea typeface="Times New Roman" charset="0"/>
                <a:cs typeface="Times New Roman" charset="0"/>
              </a:rPr>
              <a:t>tokens</a:t>
            </a:r>
            <a:r>
              <a:rPr lang="zh-CN" altLang="en-US" dirty="0" smtClean="0">
                <a:latin typeface="Times New Roman" charset="0"/>
                <a:ea typeface="Times New Roman" charset="0"/>
                <a:cs typeface="Times New Roman" charset="0"/>
              </a:rPr>
              <a:t>的都会被</a:t>
            </a:r>
            <a:r>
              <a:rPr lang="zh-CN" altLang="en-US" dirty="0">
                <a:latin typeface="Times New Roman" charset="0"/>
                <a:ea typeface="Times New Roman" charset="0"/>
                <a:cs typeface="Times New Roman" charset="0"/>
              </a:rPr>
              <a:t>过滤掉</a:t>
            </a:r>
            <a:r>
              <a:rPr lang="zh-CN" altLang="en-US" dirty="0" smtClean="0">
                <a:latin typeface="Times New Roman" charset="0"/>
                <a:ea typeface="Times New Roman" charset="0"/>
                <a:cs typeface="Times New Roman" charset="0"/>
              </a:rPr>
              <a:t>。按照</a:t>
            </a:r>
            <a:r>
              <a:rPr lang="en-US" altLang="zh-CN" dirty="0" smtClean="0">
                <a:latin typeface="Times New Roman" charset="0"/>
                <a:ea typeface="Times New Roman" charset="0"/>
                <a:cs typeface="Times New Roman" charset="0"/>
              </a:rPr>
              <a:t>token</a:t>
            </a:r>
            <a:r>
              <a:rPr lang="zh-CN" altLang="en-US" dirty="0" smtClean="0">
                <a:latin typeface="Times New Roman" charset="0"/>
                <a:ea typeface="Times New Roman" charset="0"/>
                <a:cs typeface="Times New Roman" charset="0"/>
              </a:rPr>
              <a:t>出现频率排序，取</a:t>
            </a:r>
            <a:r>
              <a:rPr lang="en-US" altLang="zh-CN" dirty="0" smtClean="0">
                <a:latin typeface="Times New Roman" charset="0"/>
                <a:ea typeface="Times New Roman" charset="0"/>
                <a:cs typeface="Times New Roman" charset="0"/>
              </a:rPr>
              <a:t>top</a:t>
            </a:r>
            <a:r>
              <a:rPr lang="zh-CN" altLang="en-US" dirty="0" smtClean="0">
                <a:latin typeface="Times New Roman" charset="0"/>
                <a:ea typeface="Times New Roman" charset="0"/>
                <a:cs typeface="Times New Roman" charset="0"/>
              </a:rPr>
              <a:t> </a:t>
            </a:r>
            <a:r>
              <a:rPr lang="en-US" altLang="zh-CN" dirty="0" smtClean="0">
                <a:latin typeface="Times New Roman" charset="0"/>
                <a:ea typeface="Times New Roman" charset="0"/>
                <a:cs typeface="Times New Roman" charset="0"/>
              </a:rPr>
              <a:t>40000</a:t>
            </a:r>
            <a:r>
              <a:rPr lang="zh-CN" altLang="en-US" dirty="0" smtClean="0">
                <a:latin typeface="Times New Roman" charset="0"/>
                <a:ea typeface="Times New Roman" charset="0"/>
                <a:cs typeface="Times New Roman" charset="0"/>
              </a:rPr>
              <a:t>个</a:t>
            </a:r>
            <a:r>
              <a:rPr lang="en-US" altLang="zh-CN" dirty="0" smtClean="0">
                <a:latin typeface="Times New Roman" charset="0"/>
                <a:ea typeface="Times New Roman" charset="0"/>
                <a:cs typeface="Times New Roman" charset="0"/>
              </a:rPr>
              <a:t>tokens</a:t>
            </a:r>
            <a:r>
              <a:rPr lang="zh-CN" altLang="en-US" dirty="0" smtClean="0">
                <a:latin typeface="Times New Roman" charset="0"/>
                <a:ea typeface="Times New Roman" charset="0"/>
                <a:cs typeface="Times New Roman" charset="0"/>
              </a:rPr>
              <a:t>作为词典，所有低频词都</a:t>
            </a:r>
            <a:r>
              <a:rPr lang="zh-CN" altLang="en-US" dirty="0">
                <a:latin typeface="Times New Roman" charset="0"/>
                <a:ea typeface="Times New Roman" charset="0"/>
                <a:cs typeface="Times New Roman" charset="0"/>
              </a:rPr>
              <a:t>用</a:t>
            </a:r>
            <a:r>
              <a:rPr lang="mr-IN" altLang="zh-CN" dirty="0">
                <a:latin typeface="Times New Roman" charset="0"/>
                <a:ea typeface="Times New Roman" charset="0"/>
                <a:cs typeface="Times New Roman" charset="0"/>
              </a:rPr>
              <a:t>&lt; unk &gt; </a:t>
            </a:r>
            <a:r>
              <a:rPr lang="zh-CN" altLang="en-US" dirty="0">
                <a:latin typeface="Times New Roman" charset="0"/>
                <a:ea typeface="Times New Roman" charset="0"/>
                <a:cs typeface="Times New Roman" charset="0"/>
              </a:rPr>
              <a:t>符号来</a:t>
            </a:r>
            <a:r>
              <a:rPr lang="zh-CN" altLang="en-US" dirty="0" smtClean="0">
                <a:latin typeface="Times New Roman" charset="0"/>
                <a:ea typeface="Times New Roman" charset="0"/>
                <a:cs typeface="Times New Roman" charset="0"/>
              </a:rPr>
              <a:t>代替</a:t>
            </a:r>
            <a:r>
              <a:rPr lang="zh-CN" altLang="en-US" dirty="0">
                <a:latin typeface="Times New Roman" charset="0"/>
                <a:ea typeface="Times New Roman" charset="0"/>
                <a:cs typeface="Times New Roman" charset="0"/>
              </a:rPr>
              <a:t>。</a:t>
            </a:r>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数据被分为训练集</a:t>
            </a:r>
            <a:r>
              <a:rPr lang="zh-CN" altLang="en-US" dirty="0" smtClean="0">
                <a:latin typeface="Times New Roman" charset="0"/>
                <a:ea typeface="Times New Roman" charset="0"/>
                <a:cs typeface="Times New Roman" charset="0"/>
              </a:rPr>
              <a:t>和保留集，训练集将会被随机打乱。</a:t>
            </a:r>
            <a:endParaRPr lang="mr-IN" altLang="zh-CN" dirty="0">
              <a:latin typeface="Times New Roman" charset="0"/>
              <a:ea typeface="Times New Roman" charset="0"/>
              <a:cs typeface="Times New Roman" charset="0"/>
            </a:endParaRPr>
          </a:p>
        </p:txBody>
      </p:sp>
    </p:spTree>
    <p:extLst>
      <p:ext uri="{BB962C8B-B14F-4D97-AF65-F5344CB8AC3E}">
        <p14:creationId xmlns:p14="http://schemas.microsoft.com/office/powerpoint/2010/main" val="8559934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2372137" y="543339"/>
            <a:ext cx="8468140" cy="887897"/>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is-IS" sz="17600" dirty="0" smtClean="0">
                <a:latin typeface="SimSun" charset="-122"/>
                <a:ea typeface="SimSun" charset="-122"/>
                <a:cs typeface="SimSun" charset="-122"/>
              </a:rPr>
              <a:t>用循环神经网络产生新闻标题</a:t>
            </a:r>
            <a:r>
              <a:rPr lang="is-IS" altLang="zh-CN" sz="4000" dirty="0" smtClean="0"/>
              <a:t>                           </a:t>
            </a:r>
            <a:br>
              <a:rPr lang="is-IS" altLang="zh-CN" sz="4000" dirty="0" smtClean="0"/>
            </a:br>
            <a:endParaRPr kumimoji="1" lang="zh-CN" altLang="en-US" sz="4000" dirty="0"/>
          </a:p>
        </p:txBody>
      </p:sp>
      <p:sp>
        <p:nvSpPr>
          <p:cNvPr id="5" name="文本框 4"/>
          <p:cNvSpPr txBox="1"/>
          <p:nvPr/>
        </p:nvSpPr>
        <p:spPr>
          <a:xfrm>
            <a:off x="1311965" y="2085850"/>
            <a:ext cx="10336696" cy="1200329"/>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数据集存在许多的问题，许多</a:t>
            </a:r>
            <a:r>
              <a:rPr lang="zh-CN" altLang="en-US" dirty="0" smtClean="0">
                <a:latin typeface="Times New Roman" charset="0"/>
                <a:ea typeface="Times New Roman" charset="0"/>
                <a:cs typeface="Times New Roman" charset="0"/>
              </a:rPr>
              <a:t>训练的</a:t>
            </a:r>
            <a:r>
              <a:rPr lang="zh-CN" altLang="en-US" dirty="0">
                <a:latin typeface="Times New Roman" charset="0"/>
                <a:ea typeface="Times New Roman" charset="0"/>
                <a:cs typeface="Times New Roman" charset="0"/>
              </a:rPr>
              <a:t>标题并没有很好的摘录文章的内容。有的文章的格式不正确</a:t>
            </a:r>
            <a:r>
              <a:rPr lang="zh-CN" altLang="en-US" dirty="0" smtClean="0">
                <a:latin typeface="Times New Roman" charset="0"/>
                <a:ea typeface="Times New Roman" charset="0"/>
                <a:cs typeface="Times New Roman" charset="0"/>
              </a:rPr>
              <a:t>，还有</a:t>
            </a:r>
            <a:r>
              <a:rPr lang="zh-CN" altLang="en-US" dirty="0">
                <a:latin typeface="Times New Roman" charset="0"/>
                <a:ea typeface="Times New Roman" charset="0"/>
                <a:cs typeface="Times New Roman" charset="0"/>
              </a:rPr>
              <a:t>的文章的标题带有编码的形式</a:t>
            </a:r>
            <a:r>
              <a:rPr lang="zh-CN" altLang="en-US" dirty="0" smtClean="0">
                <a:latin typeface="Times New Roman" charset="0"/>
                <a:ea typeface="Times New Roman" charset="0"/>
                <a:cs typeface="Times New Roman" charset="0"/>
              </a:rPr>
              <a:t>，比如</a:t>
            </a:r>
            <a:r>
              <a:rPr lang="mr-IN" altLang="zh-CN" dirty="0">
                <a:latin typeface="Times New Roman" charset="0"/>
                <a:ea typeface="Times New Roman" charset="0"/>
                <a:cs typeface="Times New Roman" charset="0"/>
              </a:rPr>
              <a:t>biz-cover-1</a:t>
            </a:r>
            <a:r>
              <a:rPr lang="zh-CN" altLang="mr-IN" dirty="0" smtClean="0">
                <a:latin typeface="SimSun" charset="-122"/>
                <a:ea typeface="SimSun" charset="-122"/>
                <a:cs typeface="SimSun" charset="-122"/>
              </a:rPr>
              <a:t>等等</a:t>
            </a:r>
            <a:r>
              <a:rPr lang="en-US" altLang="zh-CN" dirty="0" smtClean="0">
                <a:latin typeface="SimSun" charset="-122"/>
                <a:ea typeface="SimSun" charset="-122"/>
                <a:cs typeface="SimSun" charset="-122"/>
              </a:rPr>
              <a:t>,</a:t>
            </a:r>
            <a:r>
              <a:rPr lang="zh-CN" altLang="en-US" dirty="0" smtClean="0">
                <a:latin typeface="Times New Roman" charset="0"/>
                <a:ea typeface="Times New Roman" charset="0"/>
                <a:cs typeface="Times New Roman" charset="0"/>
              </a:rPr>
              <a:t>这样</a:t>
            </a:r>
            <a:r>
              <a:rPr lang="zh-CN" altLang="en-US" dirty="0">
                <a:latin typeface="Times New Roman" charset="0"/>
                <a:ea typeface="Times New Roman" charset="0"/>
                <a:cs typeface="Times New Roman" charset="0"/>
              </a:rPr>
              <a:t>的文章都没有被过滤掉。一个理想的</a:t>
            </a:r>
            <a:r>
              <a:rPr lang="zh-CN" altLang="en-US" dirty="0" smtClean="0">
                <a:latin typeface="Times New Roman" charset="0"/>
                <a:ea typeface="Times New Roman" charset="0"/>
                <a:cs typeface="Times New Roman" charset="0"/>
              </a:rPr>
              <a:t>数据预处理模型</a:t>
            </a:r>
            <a:r>
              <a:rPr lang="zh-CN" altLang="en-US" dirty="0">
                <a:latin typeface="Times New Roman" charset="0"/>
                <a:ea typeface="Times New Roman" charset="0"/>
                <a:cs typeface="Times New Roman" charset="0"/>
              </a:rPr>
              <a:t>应该能够自动处理这些</a:t>
            </a:r>
            <a:r>
              <a:rPr lang="zh-CN" altLang="en-US" dirty="0" smtClean="0">
                <a:latin typeface="Times New Roman" charset="0"/>
                <a:ea typeface="Times New Roman" charset="0"/>
                <a:cs typeface="Times New Roman" charset="0"/>
              </a:rPr>
              <a:t>问题，并</a:t>
            </a:r>
            <a:r>
              <a:rPr lang="zh-CN" altLang="en-US" dirty="0">
                <a:latin typeface="Times New Roman" charset="0"/>
                <a:ea typeface="Times New Roman" charset="0"/>
                <a:cs typeface="Times New Roman" charset="0"/>
              </a:rPr>
              <a:t>尝试使数据模型更有效</a:t>
            </a:r>
            <a:r>
              <a:rPr lang="zh-CN" altLang="en-US" dirty="0" smtClean="0">
                <a:latin typeface="Times New Roman" charset="0"/>
                <a:ea typeface="Times New Roman" charset="0"/>
                <a:cs typeface="Times New Roman" charset="0"/>
              </a:rPr>
              <a:t>。本文对此没有处理。</a:t>
            </a:r>
            <a:endParaRPr lang="en-US" altLang="zh-CN" dirty="0">
              <a:latin typeface="Times New Roman" charset="0"/>
              <a:ea typeface="Times New Roman" charset="0"/>
              <a:cs typeface="Times New Roman" charset="0"/>
            </a:endParaRPr>
          </a:p>
          <a:p>
            <a:pPr indent="457200"/>
            <a:endParaRPr lang="zh-CN" altLang="en-US" dirty="0">
              <a:latin typeface="Times New Roman" charset="0"/>
              <a:ea typeface="Times New Roman" charset="0"/>
              <a:cs typeface="Times New Roman" charset="0"/>
            </a:endParaRPr>
          </a:p>
        </p:txBody>
      </p:sp>
      <p:sp>
        <p:nvSpPr>
          <p:cNvPr id="6" name="矩形 5"/>
          <p:cNvSpPr/>
          <p:nvPr/>
        </p:nvSpPr>
        <p:spPr>
          <a:xfrm>
            <a:off x="1311965" y="1431236"/>
            <a:ext cx="1946367" cy="369332"/>
          </a:xfrm>
          <a:prstGeom prst="rect">
            <a:avLst/>
          </a:prstGeom>
        </p:spPr>
        <p:txBody>
          <a:bodyPr wrap="none">
            <a:spAutoFit/>
          </a:bodyPr>
          <a:lstStyle/>
          <a:p>
            <a:r>
              <a:rPr kumimoji="1" lang="en-US" altLang="zh-CN" b="1" dirty="0"/>
              <a:t>3.3</a:t>
            </a:r>
            <a:r>
              <a:rPr kumimoji="1" lang="zh-CN" altLang="en-US" b="1" dirty="0"/>
              <a:t> 数据集问题：</a:t>
            </a:r>
            <a:endParaRPr lang="zh-CN" altLang="en-US" dirty="0"/>
          </a:p>
        </p:txBody>
      </p:sp>
      <p:sp>
        <p:nvSpPr>
          <p:cNvPr id="7" name="矩形 6"/>
          <p:cNvSpPr/>
          <p:nvPr/>
        </p:nvSpPr>
        <p:spPr>
          <a:xfrm>
            <a:off x="1311965" y="3571462"/>
            <a:ext cx="10548732" cy="1477328"/>
          </a:xfrm>
          <a:prstGeom prst="rect">
            <a:avLst/>
          </a:prstGeom>
        </p:spPr>
        <p:txBody>
          <a:bodyPr wrap="square">
            <a:spAutoFit/>
          </a:bodyPr>
          <a:lstStyle/>
          <a:p>
            <a:pPr indent="457200"/>
            <a:r>
              <a:rPr kumimoji="1" lang="en-US" altLang="zh-CN" b="1" dirty="0"/>
              <a:t>4</a:t>
            </a:r>
            <a:r>
              <a:rPr kumimoji="1" lang="zh-CN" altLang="en-US" b="1" dirty="0" smtClean="0"/>
              <a:t> 评估：</a:t>
            </a:r>
            <a:endParaRPr kumimoji="1" lang="en-US" altLang="zh-CN" b="1" dirty="0">
              <a:latin typeface="Times New Roman" charset="0"/>
              <a:ea typeface="Times New Roman" charset="0"/>
              <a:cs typeface="Times New Roman" charset="0"/>
            </a:endParaRPr>
          </a:p>
          <a:p>
            <a:pPr indent="457200"/>
            <a:r>
              <a:rPr lang="zh-CN" altLang="en-US" dirty="0" smtClean="0">
                <a:latin typeface="Times New Roman" charset="0"/>
                <a:ea typeface="Times New Roman" charset="0"/>
                <a:cs typeface="Times New Roman" charset="0"/>
              </a:rPr>
              <a:t>模型</a:t>
            </a:r>
            <a:r>
              <a:rPr lang="zh-CN" altLang="en-US" dirty="0">
                <a:latin typeface="Times New Roman" charset="0"/>
                <a:ea typeface="Times New Roman" charset="0"/>
                <a:cs typeface="Times New Roman" charset="0"/>
              </a:rPr>
              <a:t>的好坏用两种不同的方式去测量。首先要寻找训练数据和测试数据的</a:t>
            </a:r>
            <a:r>
              <a:rPr lang="zh-CN" altLang="en-US" dirty="0" smtClean="0">
                <a:latin typeface="Times New Roman" charset="0"/>
                <a:ea typeface="Times New Roman" charset="0"/>
                <a:cs typeface="Times New Roman" charset="0"/>
              </a:rPr>
              <a:t>损失值，</a:t>
            </a:r>
            <a:r>
              <a:rPr lang="zh-CN" altLang="en-US" dirty="0">
                <a:latin typeface="Times New Roman" charset="0"/>
                <a:ea typeface="Times New Roman" charset="0"/>
                <a:cs typeface="Times New Roman" charset="0"/>
              </a:rPr>
              <a:t>其次用</a:t>
            </a:r>
            <a:r>
              <a:rPr lang="en-US" altLang="zh-CN" dirty="0">
                <a:latin typeface="Times New Roman" charset="0"/>
                <a:ea typeface="Times New Roman" charset="0"/>
                <a:cs typeface="Times New Roman" charset="0"/>
              </a:rPr>
              <a:t>BLEU</a:t>
            </a:r>
            <a:r>
              <a:rPr lang="zh-CN" altLang="en-US" dirty="0">
                <a:latin typeface="Times New Roman" charset="0"/>
                <a:ea typeface="Times New Roman" charset="0"/>
                <a:cs typeface="Times New Roman" charset="0"/>
              </a:rPr>
              <a:t>算法来</a:t>
            </a:r>
            <a:r>
              <a:rPr lang="zh-CN" altLang="en-US" dirty="0" smtClean="0">
                <a:latin typeface="Times New Roman" charset="0"/>
                <a:ea typeface="Times New Roman" charset="0"/>
                <a:cs typeface="Times New Roman" charset="0"/>
              </a:rPr>
              <a:t>评估。</a:t>
            </a:r>
            <a:endParaRPr lang="en-US" altLang="zh-CN" dirty="0">
              <a:latin typeface="Times New Roman" charset="0"/>
              <a:ea typeface="Times New Roman" charset="0"/>
              <a:cs typeface="Times New Roman" charset="0"/>
            </a:endParaRPr>
          </a:p>
          <a:p>
            <a:pPr indent="457200"/>
            <a:r>
              <a:rPr lang="en-US" altLang="zh-CN" dirty="0">
                <a:latin typeface="Times New Roman" charset="0"/>
                <a:ea typeface="Times New Roman" charset="0"/>
                <a:cs typeface="Times New Roman" charset="0"/>
              </a:rPr>
              <a:t>BLEU</a:t>
            </a:r>
            <a:r>
              <a:rPr lang="zh-CN" altLang="en-US" dirty="0">
                <a:latin typeface="Times New Roman" charset="0"/>
                <a:ea typeface="Times New Roman" charset="0"/>
                <a:cs typeface="Times New Roman" charset="0"/>
              </a:rPr>
              <a:t>评估标准从期望的标题中寻找出</a:t>
            </a:r>
            <a:r>
              <a:rPr lang="en-US" altLang="zh-CN" dirty="0">
                <a:latin typeface="Times New Roman" charset="0"/>
                <a:ea typeface="Times New Roman" charset="0"/>
                <a:cs typeface="Times New Roman" charset="0"/>
              </a:rPr>
              <a:t>n-grams </a:t>
            </a:r>
            <a:r>
              <a:rPr lang="zh-CN" altLang="en-US" dirty="0">
                <a:latin typeface="Times New Roman" charset="0"/>
                <a:ea typeface="Times New Roman" charset="0"/>
                <a:cs typeface="Times New Roman" charset="0"/>
              </a:rPr>
              <a:t>的不同长度的部分输出，也考虑了用于输出的单词的数量</a:t>
            </a:r>
            <a:r>
              <a:rPr lang="zh-CN" altLang="en-US" dirty="0" smtClean="0">
                <a:latin typeface="Times New Roman" charset="0"/>
                <a:ea typeface="Times New Roman" charset="0"/>
                <a:cs typeface="Times New Roman" charset="0"/>
              </a:rPr>
              <a:t>，保留集用了</a:t>
            </a:r>
            <a:r>
              <a:rPr lang="en-US" altLang="zh-CN" dirty="0" smtClean="0">
                <a:latin typeface="Times New Roman" charset="0"/>
                <a:ea typeface="Times New Roman" charset="0"/>
                <a:cs typeface="Times New Roman" charset="0"/>
              </a:rPr>
              <a:t>384</a:t>
            </a:r>
            <a:r>
              <a:rPr lang="zh-CN" altLang="en-US" dirty="0" smtClean="0">
                <a:latin typeface="Times New Roman" charset="0"/>
                <a:ea typeface="Times New Roman" charset="0"/>
                <a:cs typeface="Times New Roman" charset="0"/>
              </a:rPr>
              <a:t>个样本进行计算</a:t>
            </a:r>
            <a:r>
              <a:rPr lang="zh-CN" altLang="en-US" dirty="0">
                <a:latin typeface="Times New Roman" charset="0"/>
                <a:ea typeface="Times New Roman" charset="0"/>
                <a:cs typeface="Times New Roman" charset="0"/>
              </a:rPr>
              <a:t>。</a:t>
            </a:r>
            <a:endParaRPr lang="zh-CN" altLang="en-US" dirty="0"/>
          </a:p>
        </p:txBody>
      </p:sp>
    </p:spTree>
    <p:extLst>
      <p:ext uri="{BB962C8B-B14F-4D97-AF65-F5344CB8AC3E}">
        <p14:creationId xmlns:p14="http://schemas.microsoft.com/office/powerpoint/2010/main" val="13458089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21760" y="1375778"/>
            <a:ext cx="1069524" cy="369332"/>
          </a:xfrm>
          <a:prstGeom prst="rect">
            <a:avLst/>
          </a:prstGeom>
        </p:spPr>
        <p:txBody>
          <a:bodyPr wrap="none">
            <a:spAutoFit/>
          </a:bodyPr>
          <a:lstStyle/>
          <a:p>
            <a:r>
              <a:rPr kumimoji="1" lang="en-US" altLang="zh-CN" b="1" dirty="0" smtClean="0"/>
              <a:t>5</a:t>
            </a:r>
            <a:r>
              <a:rPr kumimoji="1" lang="zh-CN" altLang="en-US" b="1" dirty="0" smtClean="0"/>
              <a:t> 分析：</a:t>
            </a:r>
            <a:endParaRPr lang="zh-CN" altLang="en-US" dirty="0"/>
          </a:p>
        </p:txBody>
      </p:sp>
      <p:sp>
        <p:nvSpPr>
          <p:cNvPr id="5" name="标题 1"/>
          <p:cNvSpPr txBox="1">
            <a:spLocks/>
          </p:cNvSpPr>
          <p:nvPr/>
        </p:nvSpPr>
        <p:spPr>
          <a:xfrm>
            <a:off x="2372137" y="543339"/>
            <a:ext cx="8468140" cy="887897"/>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is-IS" sz="17600" dirty="0" smtClean="0">
                <a:latin typeface="SimSun" charset="-122"/>
                <a:ea typeface="SimSun" charset="-122"/>
                <a:cs typeface="SimSun" charset="-122"/>
              </a:rPr>
              <a:t>用循环神经网络产生新闻标题</a:t>
            </a:r>
            <a:r>
              <a:rPr lang="is-IS" altLang="zh-CN" sz="4000" dirty="0" smtClean="0"/>
              <a:t>                           </a:t>
            </a:r>
            <a:br>
              <a:rPr lang="is-IS" altLang="zh-CN" sz="4000" dirty="0" smtClean="0"/>
            </a:br>
            <a:endParaRPr kumimoji="1" lang="zh-CN" altLang="en-US" sz="4000" dirty="0"/>
          </a:p>
        </p:txBody>
      </p:sp>
      <p:sp>
        <p:nvSpPr>
          <p:cNvPr id="6" name="文本框 5"/>
          <p:cNvSpPr txBox="1"/>
          <p:nvPr/>
        </p:nvSpPr>
        <p:spPr>
          <a:xfrm>
            <a:off x="1736034" y="1974574"/>
            <a:ext cx="7553739" cy="1200329"/>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每个模型花</a:t>
            </a:r>
            <a:r>
              <a:rPr lang="en-US" altLang="zh-CN" dirty="0">
                <a:latin typeface="Times New Roman" charset="0"/>
                <a:ea typeface="Times New Roman" charset="0"/>
                <a:cs typeface="Times New Roman" charset="0"/>
              </a:rPr>
              <a:t>4.5</a:t>
            </a:r>
            <a:r>
              <a:rPr lang="zh-CN" altLang="en-US" dirty="0">
                <a:latin typeface="Times New Roman" charset="0"/>
                <a:ea typeface="Times New Roman" charset="0"/>
                <a:cs typeface="Times New Roman" charset="0"/>
              </a:rPr>
              <a:t>天在</a:t>
            </a:r>
            <a:r>
              <a:rPr lang="en-US" altLang="zh-CN" dirty="0">
                <a:latin typeface="Times New Roman" charset="0"/>
                <a:ea typeface="Times New Roman" charset="0"/>
                <a:cs typeface="Times New Roman" charset="0"/>
              </a:rPr>
              <a:t>GTX 980 </a:t>
            </a:r>
            <a:r>
              <a:rPr lang="en-US" altLang="zh-CN" dirty="0" err="1">
                <a:latin typeface="Times New Roman" charset="0"/>
                <a:ea typeface="Times New Roman" charset="0"/>
                <a:cs typeface="Times New Roman" charset="0"/>
              </a:rPr>
              <a:t>Ti</a:t>
            </a:r>
            <a:r>
              <a:rPr lang="en-US" altLang="zh-CN" dirty="0">
                <a:latin typeface="Times New Roman" charset="0"/>
                <a:ea typeface="Times New Roman" charset="0"/>
                <a:cs typeface="Times New Roman" charset="0"/>
              </a:rPr>
              <a:t> GPU </a:t>
            </a:r>
            <a:r>
              <a:rPr lang="zh-CN" altLang="en-US" dirty="0">
                <a:latin typeface="Times New Roman" charset="0"/>
                <a:ea typeface="Times New Roman" charset="0"/>
                <a:cs typeface="Times New Roman" charset="0"/>
              </a:rPr>
              <a:t>上训练，图</a:t>
            </a:r>
            <a:r>
              <a:rPr lang="en-US" altLang="zh-CN" dirty="0">
                <a:latin typeface="Times New Roman" charset="0"/>
                <a:ea typeface="Times New Roman" charset="0"/>
                <a:cs typeface="Times New Roman" charset="0"/>
              </a:rPr>
              <a:t>3</a:t>
            </a:r>
            <a:r>
              <a:rPr lang="zh-CN" altLang="en-US" dirty="0">
                <a:latin typeface="Times New Roman" charset="0"/>
                <a:ea typeface="Times New Roman" charset="0"/>
                <a:cs typeface="Times New Roman" charset="0"/>
              </a:rPr>
              <a:t>、图</a:t>
            </a:r>
            <a:r>
              <a:rPr lang="en-US" altLang="zh-CN" dirty="0">
                <a:latin typeface="Times New Roman" charset="0"/>
                <a:ea typeface="Times New Roman" charset="0"/>
                <a:cs typeface="Times New Roman" charset="0"/>
              </a:rPr>
              <a:t>4</a:t>
            </a:r>
            <a:r>
              <a:rPr lang="zh-CN" altLang="en-US" dirty="0">
                <a:latin typeface="Times New Roman" charset="0"/>
                <a:ea typeface="Times New Roman" charset="0"/>
                <a:cs typeface="Times New Roman" charset="0"/>
              </a:rPr>
              <a:t>显示了训练周期函数的评估方法，要注意，我们设置了训练的损失要比测试的损失要高，因为在计算测试集损失的时候我们不会用</a:t>
            </a:r>
            <a:r>
              <a:rPr lang="en-US" altLang="zh-CN" dirty="0">
                <a:latin typeface="Times New Roman" charset="0"/>
                <a:ea typeface="Times New Roman" charset="0"/>
                <a:cs typeface="Times New Roman" charset="0"/>
              </a:rPr>
              <a:t>10%</a:t>
            </a:r>
            <a:r>
              <a:rPr lang="zh-CN" altLang="en-US" dirty="0">
                <a:latin typeface="Times New Roman" charset="0"/>
                <a:ea typeface="Times New Roman" charset="0"/>
                <a:cs typeface="Times New Roman" charset="0"/>
              </a:rPr>
              <a:t>的时间来输入单词。</a:t>
            </a:r>
            <a:endParaRPr lang="en-US" altLang="zh-CN" dirty="0">
              <a:latin typeface="Times New Roman" charset="0"/>
              <a:ea typeface="Times New Roman" charset="0"/>
              <a:cs typeface="Times New Roman" charset="0"/>
            </a:endParaRPr>
          </a:p>
          <a:p>
            <a:pPr indent="457200"/>
            <a:endParaRPr lang="zh-CN" altLang="en-US" dirty="0">
              <a:latin typeface="Times New Roman" charset="0"/>
              <a:ea typeface="Times New Roman" charset="0"/>
              <a:cs typeface="Times New Roman" charset="0"/>
            </a:endParaRPr>
          </a:p>
        </p:txBody>
      </p:sp>
      <p:pic>
        <p:nvPicPr>
          <p:cNvPr id="1025" name="Picture 1" descr="age4image2279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2724" y="3151017"/>
            <a:ext cx="2827388" cy="225037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ge4image2296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2589" y="3171818"/>
            <a:ext cx="2743201" cy="2129052"/>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p:cNvSpPr txBox="1"/>
          <p:nvPr/>
        </p:nvSpPr>
        <p:spPr>
          <a:xfrm>
            <a:off x="2191284" y="5441144"/>
            <a:ext cx="2204450" cy="369332"/>
          </a:xfrm>
          <a:prstGeom prst="rect">
            <a:avLst/>
          </a:prstGeom>
          <a:noFill/>
        </p:spPr>
        <p:txBody>
          <a:bodyPr wrap="none" rtlCol="0">
            <a:spAutoFit/>
          </a:bodyPr>
          <a:lstStyle/>
          <a:p>
            <a:pPr indent="457200"/>
            <a:r>
              <a:rPr lang="zh-CN" altLang="en-US" dirty="0">
                <a:latin typeface="Times New Roman" charset="0"/>
                <a:ea typeface="Times New Roman" charset="0"/>
                <a:cs typeface="Times New Roman" charset="0"/>
              </a:rPr>
              <a:t>图</a:t>
            </a:r>
            <a:r>
              <a:rPr lang="en-US" altLang="zh-CN" dirty="0">
                <a:latin typeface="Times New Roman" charset="0"/>
                <a:ea typeface="Times New Roman" charset="0"/>
                <a:cs typeface="Times New Roman" charset="0"/>
              </a:rPr>
              <a:t>3:</a:t>
            </a:r>
            <a:r>
              <a:rPr lang="zh-CN" altLang="en-US" dirty="0">
                <a:latin typeface="Times New Roman" charset="0"/>
                <a:ea typeface="Times New Roman" charset="0"/>
                <a:cs typeface="Times New Roman" charset="0"/>
              </a:rPr>
              <a:t>损失与周期</a:t>
            </a:r>
          </a:p>
        </p:txBody>
      </p:sp>
      <p:sp>
        <p:nvSpPr>
          <p:cNvPr id="9" name="文本框 8"/>
          <p:cNvSpPr txBox="1"/>
          <p:nvPr/>
        </p:nvSpPr>
        <p:spPr>
          <a:xfrm>
            <a:off x="7050153" y="5441144"/>
            <a:ext cx="2584177" cy="646331"/>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图</a:t>
            </a:r>
            <a:r>
              <a:rPr lang="en-US" altLang="zh-CN" dirty="0">
                <a:latin typeface="Times New Roman" charset="0"/>
                <a:ea typeface="Times New Roman" charset="0"/>
                <a:cs typeface="Times New Roman" charset="0"/>
              </a:rPr>
              <a:t>4:BLEU</a:t>
            </a:r>
            <a:r>
              <a:rPr lang="zh-CN" altLang="en-US" dirty="0">
                <a:latin typeface="Times New Roman" charset="0"/>
                <a:ea typeface="Times New Roman" charset="0"/>
                <a:cs typeface="Times New Roman" charset="0"/>
              </a:rPr>
              <a:t>与周期</a:t>
            </a:r>
            <a:r>
              <a:rPr lang="en-US" altLang="zh-CN" dirty="0">
                <a:latin typeface="Times New Roman" charset="0"/>
                <a:ea typeface="Times New Roman" charset="0"/>
                <a:cs typeface="Times New Roman" charset="0"/>
              </a:rPr>
              <a:t> </a:t>
            </a:r>
          </a:p>
          <a:p>
            <a:endParaRPr kumimoji="1" lang="zh-CN" altLang="en-US" dirty="0"/>
          </a:p>
        </p:txBody>
      </p:sp>
    </p:spTree>
    <p:extLst>
      <p:ext uri="{BB962C8B-B14F-4D97-AF65-F5344CB8AC3E}">
        <p14:creationId xmlns:p14="http://schemas.microsoft.com/office/powerpoint/2010/main" val="4567375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2084879" y="938454"/>
            <a:ext cx="8468140" cy="887897"/>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is-IS" sz="17600" dirty="0" smtClean="0">
                <a:latin typeface="SimSun" charset="-122"/>
                <a:ea typeface="SimSun" charset="-122"/>
                <a:cs typeface="SimSun" charset="-122"/>
              </a:rPr>
              <a:t>用循环神经网络产生新闻标题</a:t>
            </a:r>
            <a:r>
              <a:rPr lang="is-IS" altLang="zh-CN" sz="4000" dirty="0" smtClean="0"/>
              <a:t>                           </a:t>
            </a:r>
            <a:br>
              <a:rPr lang="is-IS" altLang="zh-CN" sz="4000" dirty="0" smtClean="0"/>
            </a:br>
            <a:endParaRPr kumimoji="1" lang="zh-CN" altLang="en-US" sz="4000" dirty="0"/>
          </a:p>
        </p:txBody>
      </p:sp>
      <p:sp>
        <p:nvSpPr>
          <p:cNvPr id="5" name="矩形 4"/>
          <p:cNvSpPr/>
          <p:nvPr/>
        </p:nvSpPr>
        <p:spPr>
          <a:xfrm>
            <a:off x="1108508" y="2170908"/>
            <a:ext cx="1069524" cy="369332"/>
          </a:xfrm>
          <a:prstGeom prst="rect">
            <a:avLst/>
          </a:prstGeom>
        </p:spPr>
        <p:txBody>
          <a:bodyPr wrap="none">
            <a:spAutoFit/>
          </a:bodyPr>
          <a:lstStyle/>
          <a:p>
            <a:r>
              <a:rPr kumimoji="1" lang="en-US" altLang="zh-CN" b="1" dirty="0" smtClean="0"/>
              <a:t>5</a:t>
            </a:r>
            <a:r>
              <a:rPr kumimoji="1" lang="zh-CN" altLang="en-US" b="1" dirty="0" smtClean="0"/>
              <a:t> 分析：</a:t>
            </a:r>
            <a:endParaRPr lang="zh-CN" altLang="en-US" dirty="0"/>
          </a:p>
        </p:txBody>
      </p:sp>
      <p:sp>
        <p:nvSpPr>
          <p:cNvPr id="6" name="文本框 5"/>
          <p:cNvSpPr txBox="1"/>
          <p:nvPr/>
        </p:nvSpPr>
        <p:spPr>
          <a:xfrm>
            <a:off x="975986" y="2884797"/>
            <a:ext cx="10685927" cy="2031325"/>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当训练时，模型在预测同样的新闻标题的时候相当的有效。表</a:t>
            </a:r>
            <a:r>
              <a:rPr lang="en-US" altLang="zh-CN" dirty="0">
                <a:latin typeface="Times New Roman" charset="0"/>
                <a:ea typeface="Times New Roman" charset="0"/>
                <a:cs typeface="Times New Roman" charset="0"/>
              </a:rPr>
              <a:t>1</a:t>
            </a:r>
            <a:r>
              <a:rPr lang="zh-CN" altLang="en-US" dirty="0">
                <a:latin typeface="Times New Roman" charset="0"/>
                <a:ea typeface="Times New Roman" charset="0"/>
                <a:cs typeface="Times New Roman" charset="0"/>
              </a:rPr>
              <a:t>从测试数据中随机选取了</a:t>
            </a:r>
            <a:r>
              <a:rPr lang="en-US" altLang="zh-CN" dirty="0">
                <a:latin typeface="Times New Roman" charset="0"/>
                <a:ea typeface="Times New Roman" charset="0"/>
                <a:cs typeface="Times New Roman" charset="0"/>
              </a:rPr>
              <a:t>7</a:t>
            </a:r>
            <a:r>
              <a:rPr lang="zh-CN" altLang="en-US" dirty="0">
                <a:latin typeface="Times New Roman" charset="0"/>
                <a:ea typeface="Times New Roman" charset="0"/>
                <a:cs typeface="Times New Roman" charset="0"/>
              </a:rPr>
              <a:t>个</a:t>
            </a:r>
            <a:r>
              <a:rPr lang="zh-CN" altLang="en-US" dirty="0" smtClean="0">
                <a:latin typeface="Times New Roman" charset="0"/>
                <a:ea typeface="Times New Roman" charset="0"/>
                <a:cs typeface="Times New Roman" charset="0"/>
              </a:rPr>
              <a:t>样例。</a:t>
            </a:r>
            <a:r>
              <a:rPr lang="zh-CN" altLang="en-US" dirty="0">
                <a:latin typeface="Times New Roman" charset="0"/>
                <a:ea typeface="Times New Roman" charset="0"/>
                <a:cs typeface="Times New Roman" charset="0"/>
              </a:rPr>
              <a:t>有时完全使用新的单词，模型似乎可以抓住文章的主旨和解释文本的意思。但是，有时也会</a:t>
            </a:r>
            <a:r>
              <a:rPr lang="zh-CN" altLang="en-US" dirty="0" smtClean="0">
                <a:latin typeface="Times New Roman" charset="0"/>
                <a:ea typeface="Times New Roman" charset="0"/>
                <a:cs typeface="Times New Roman" charset="0"/>
              </a:rPr>
              <a:t>犯错。</a:t>
            </a:r>
            <a:endParaRPr lang="en-US" altLang="zh-CN" dirty="0" smtClean="0">
              <a:latin typeface="Times New Roman" charset="0"/>
              <a:ea typeface="Times New Roman" charset="0"/>
              <a:cs typeface="Times New Roman" charset="0"/>
            </a:endParaRPr>
          </a:p>
          <a:p>
            <a:pPr indent="457200"/>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当用不同的训练数据时，模型会有不同的表现。表</a:t>
            </a:r>
            <a:r>
              <a:rPr lang="en-US" altLang="zh-CN" dirty="0">
                <a:latin typeface="Times New Roman" charset="0"/>
                <a:ea typeface="Times New Roman" charset="0"/>
                <a:cs typeface="Times New Roman" charset="0"/>
              </a:rPr>
              <a:t>2</a:t>
            </a:r>
            <a:r>
              <a:rPr lang="zh-CN" altLang="en-US" dirty="0">
                <a:latin typeface="Times New Roman" charset="0"/>
                <a:ea typeface="Times New Roman" charset="0"/>
                <a:cs typeface="Times New Roman" charset="0"/>
              </a:rPr>
              <a:t>显示了从几个主要的新闻网站上产生的标题，模型产生的数据有好有坏。事实上，模型表现不好的训练数据几乎都来自</a:t>
            </a:r>
            <a:r>
              <a:rPr lang="zh-CN" altLang="en-US" dirty="0" smtClean="0">
                <a:latin typeface="Times New Roman" charset="0"/>
                <a:ea typeface="Times New Roman" charset="0"/>
                <a:cs typeface="Times New Roman" charset="0"/>
              </a:rPr>
              <a:t>福布斯和</a:t>
            </a:r>
            <a:r>
              <a:rPr lang="zh-CN" altLang="en-US" dirty="0">
                <a:latin typeface="Times New Roman" charset="0"/>
                <a:ea typeface="Times New Roman" charset="0"/>
                <a:cs typeface="Times New Roman" charset="0"/>
              </a:rPr>
              <a:t>赫芬顿邮报</a:t>
            </a:r>
            <a:r>
              <a:rPr lang="zh-CN" altLang="en-US" dirty="0" smtClean="0">
                <a:latin typeface="Times New Roman" charset="0"/>
                <a:ea typeface="Times New Roman" charset="0"/>
                <a:cs typeface="Times New Roman" charset="0"/>
              </a:rPr>
              <a:t>。</a:t>
            </a:r>
            <a:r>
              <a:rPr lang="zh-CN" altLang="en-US" dirty="0">
                <a:latin typeface="Times New Roman" charset="0"/>
                <a:ea typeface="Times New Roman" charset="0"/>
                <a:cs typeface="Times New Roman" charset="0"/>
              </a:rPr>
              <a:t>来自福布斯的文章和其他训练数据的文章的书写格式不同。</a:t>
            </a:r>
            <a:endParaRPr lang="en-US" altLang="zh-CN" dirty="0">
              <a:latin typeface="Times New Roman" charset="0"/>
              <a:ea typeface="Times New Roman" charset="0"/>
              <a:cs typeface="Times New Roman" charset="0"/>
            </a:endParaRPr>
          </a:p>
          <a:p>
            <a:endParaRPr kumimoji="1" lang="zh-CN" altLang="en-US" dirty="0"/>
          </a:p>
        </p:txBody>
      </p:sp>
    </p:spTree>
    <p:extLst>
      <p:ext uri="{BB962C8B-B14F-4D97-AF65-F5344CB8AC3E}">
        <p14:creationId xmlns:p14="http://schemas.microsoft.com/office/powerpoint/2010/main" val="18698457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2372137" y="543339"/>
            <a:ext cx="8468140" cy="887897"/>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is-IS" sz="17600" dirty="0" smtClean="0">
                <a:latin typeface="SimSun" charset="-122"/>
                <a:ea typeface="SimSun" charset="-122"/>
                <a:cs typeface="SimSun" charset="-122"/>
              </a:rPr>
              <a:t>用循环神经网络产生新闻标题</a:t>
            </a:r>
            <a:r>
              <a:rPr lang="is-IS" altLang="zh-CN" sz="4000" dirty="0" smtClean="0"/>
              <a:t>                           </a:t>
            </a:r>
            <a:br>
              <a:rPr lang="is-IS" altLang="zh-CN" sz="4000" dirty="0" smtClean="0"/>
            </a:br>
            <a:endParaRPr kumimoji="1" lang="zh-CN" altLang="en-US" sz="4000" dirty="0"/>
          </a:p>
        </p:txBody>
      </p:sp>
      <p:sp>
        <p:nvSpPr>
          <p:cNvPr id="5" name="矩形 4"/>
          <p:cNvSpPr/>
          <p:nvPr/>
        </p:nvSpPr>
        <p:spPr>
          <a:xfrm>
            <a:off x="975986" y="1375778"/>
            <a:ext cx="4254691" cy="369332"/>
          </a:xfrm>
          <a:prstGeom prst="rect">
            <a:avLst/>
          </a:prstGeom>
        </p:spPr>
        <p:txBody>
          <a:bodyPr wrap="none">
            <a:spAutoFit/>
          </a:bodyPr>
          <a:lstStyle/>
          <a:p>
            <a:r>
              <a:rPr kumimoji="1" lang="en-US" altLang="zh-CN" b="1" dirty="0" smtClean="0"/>
              <a:t>5.1</a:t>
            </a:r>
            <a:r>
              <a:rPr kumimoji="1" lang="zh-CN" altLang="en-US" b="1" dirty="0" smtClean="0"/>
              <a:t> 理解存储在上一个神经网络层的信息</a:t>
            </a:r>
            <a:endParaRPr lang="zh-CN" altLang="en-US" dirty="0"/>
          </a:p>
        </p:txBody>
      </p:sp>
      <mc:AlternateContent xmlns:mc="http://schemas.openxmlformats.org/markup-compatibility/2006" xmlns:a14="http://schemas.microsoft.com/office/drawing/2010/main">
        <mc:Choice Requires="a14">
          <p:sp>
            <p:nvSpPr>
              <p:cNvPr id="6" name="文本框 5"/>
              <p:cNvSpPr txBox="1"/>
              <p:nvPr/>
            </p:nvSpPr>
            <p:spPr>
              <a:xfrm>
                <a:off x="975986" y="1908314"/>
                <a:ext cx="9037983" cy="3692870"/>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我们注意到有多种方式去理解注意力机制的函数，计算输入层到</a:t>
                </a:r>
                <a:r>
                  <a:rPr lang="en-US" altLang="zh-CN" dirty="0">
                    <a:latin typeface="Times New Roman" charset="0"/>
                    <a:ea typeface="Times New Roman" charset="0"/>
                    <a:cs typeface="Times New Roman" charset="0"/>
                  </a:rPr>
                  <a:t>softmax</a:t>
                </a:r>
                <a:r>
                  <a:rPr lang="zh-CN" altLang="en-US" dirty="0">
                    <a:latin typeface="Times New Roman" charset="0"/>
                    <a:ea typeface="Times New Roman" charset="0"/>
                    <a:cs typeface="Times New Roman" charset="0"/>
                  </a:rPr>
                  <a:t>层的公式</a:t>
                </a:r>
                <a:r>
                  <a:rPr lang="zh-CN" altLang="en-US" dirty="0" smtClean="0">
                    <a:latin typeface="Times New Roman" charset="0"/>
                    <a:ea typeface="Times New Roman" charset="0"/>
                    <a:cs typeface="Times New Roman" charset="0"/>
                  </a:rPr>
                  <a:t>：</a:t>
                </a:r>
                <a:endParaRPr lang="en-US" altLang="zh-CN" dirty="0" smtClean="0">
                  <a:latin typeface="Times New Roman" charset="0"/>
                  <a:ea typeface="Times New Roman" charset="0"/>
                  <a:cs typeface="Times New Roman" charset="0"/>
                </a:endParaRPr>
              </a:p>
              <a:p>
                <a:pPr indent="457200"/>
                <a:endParaRPr lang="en-US" altLang="zh-CN" dirty="0">
                  <a:latin typeface="Times New Roman" charset="0"/>
                  <a:ea typeface="Times New Roman" charset="0"/>
                  <a:cs typeface="Times New Roman" charset="0"/>
                </a:endParaRPr>
              </a:p>
              <a:p>
                <a:pPr indent="457200" algn="ctr"/>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𝑜</m:t>
                        </m:r>
                      </m:e>
                      <m:sub>
                        <m:sSub>
                          <m:sSubPr>
                            <m:ctrlPr>
                              <a:rPr lang="en-US" altLang="zh-CN" i="1">
                                <a:latin typeface="Cambria Math" charset="0"/>
                                <a:ea typeface="Times New Roman" charset="0"/>
                                <a:cs typeface="Times New Roman" charset="0"/>
                              </a:rPr>
                            </m:ctrlPr>
                          </m:sSubPr>
                          <m:e>
                            <m:r>
                              <m:rPr>
                                <m:sty m:val="p"/>
                              </m:rPr>
                              <a:rPr lang="en-US" altLang="zh-CN">
                                <a:latin typeface="Cambria Math" charset="0"/>
                                <a:ea typeface="Times New Roman" charset="0"/>
                                <a:cs typeface="Times New Roman" charset="0"/>
                              </a:rPr>
                              <m:t>y</m:t>
                            </m:r>
                          </m:e>
                          <m:sub>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𝑡</m:t>
                                </m:r>
                              </m:e>
                              <m:sup>
                                <m:r>
                                  <a:rPr lang="en-US" altLang="zh-CN">
                                    <a:latin typeface="Cambria Math" charset="0"/>
                                    <a:ea typeface="Times New Roman" charset="0"/>
                                    <a:cs typeface="Times New Roman" charset="0"/>
                                  </a:rPr>
                                  <m:t>′</m:t>
                                </m:r>
                              </m:sup>
                            </m:sSup>
                          </m:sub>
                        </m:sSub>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𝑊</m:t>
                        </m:r>
                      </m:e>
                      <m:sub>
                        <m:r>
                          <a:rPr lang="en-US" altLang="zh-CN">
                            <a:latin typeface="Cambria Math" charset="0"/>
                            <a:ea typeface="Times New Roman" charset="0"/>
                            <a:cs typeface="Times New Roman" charset="0"/>
                          </a:rPr>
                          <m:t>𝑐𝑜</m:t>
                        </m:r>
                      </m:sub>
                    </m:s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𝑐</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𝑡</m:t>
                                </m:r>
                              </m:e>
                              <m:sup>
                                <m:r>
                                  <a:rPr lang="en-US" altLang="zh-CN">
                                    <a:latin typeface="Cambria Math" charset="0"/>
                                    <a:ea typeface="Times New Roman" charset="0"/>
                                    <a:cs typeface="Times New Roman" charset="0"/>
                                  </a:rPr>
                                  <m:t>′</m:t>
                                </m:r>
                              </m:sup>
                            </m:sSup>
                          </m:sub>
                        </m:sSub>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𝑊</m:t>
                        </m:r>
                      </m:e>
                      <m:sub>
                        <m:r>
                          <a:rPr lang="en-US" altLang="zh-CN">
                            <a:latin typeface="Cambria Math" charset="0"/>
                            <a:ea typeface="Times New Roman" charset="0"/>
                            <a:cs typeface="Times New Roman" charset="0"/>
                          </a:rPr>
                          <m:t>h𝑜</m:t>
                        </m:r>
                      </m:sub>
                    </m:s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h</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𝑡</m:t>
                                </m:r>
                              </m:e>
                              <m:sup>
                                <m:r>
                                  <a:rPr lang="en-US" altLang="zh-CN">
                                    <a:latin typeface="Cambria Math" charset="0"/>
                                    <a:ea typeface="Times New Roman" charset="0"/>
                                    <a:cs typeface="Times New Roman" charset="0"/>
                                  </a:rPr>
                                  <m:t>′</m:t>
                                </m:r>
                              </m:sup>
                            </m:sSup>
                          </m:sub>
                        </m:sSub>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𝑏</m:t>
                        </m:r>
                      </m:e>
                      <m:sub>
                        <m:r>
                          <a:rPr lang="en-US" altLang="zh-CN">
                            <a:latin typeface="Cambria Math" charset="0"/>
                            <a:ea typeface="Times New Roman" charset="0"/>
                            <a:cs typeface="Times New Roman" charset="0"/>
                          </a:rPr>
                          <m:t>𝑜</m:t>
                        </m:r>
                      </m:sub>
                    </m:sSub>
                  </m:oMath>
                </a14:m>
                <a:r>
                  <a:rPr lang="en-US" altLang="zh-CN" dirty="0">
                    <a:latin typeface="Times New Roman" charset="0"/>
                    <a:ea typeface="Times New Roman" charset="0"/>
                    <a:cs typeface="Times New Roman" charset="0"/>
                  </a:rPr>
                  <a:t> </a:t>
                </a:r>
                <a:endParaRPr lang="en-US" altLang="zh-CN" dirty="0" smtClean="0">
                  <a:latin typeface="Times New Roman" charset="0"/>
                  <a:ea typeface="Times New Roman" charset="0"/>
                  <a:cs typeface="Times New Roman" charset="0"/>
                </a:endParaRPr>
              </a:p>
              <a:p>
                <a:pPr indent="457200" algn="ctr"/>
                <a:endParaRPr lang="en-US" altLang="zh-CN" dirty="0">
                  <a:latin typeface="Times New Roman" charset="0"/>
                  <a:ea typeface="Times New Roman" charset="0"/>
                  <a:cs typeface="Times New Roman" charset="0"/>
                </a:endParaRPr>
              </a:p>
              <a:p>
                <a:pPr indent="457200"/>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𝑐</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𝑡</m:t>
                                </m:r>
                              </m:e>
                              <m:sup>
                                <m:r>
                                  <a:rPr lang="en-US" altLang="zh-CN">
                                    <a:latin typeface="Cambria Math" charset="0"/>
                                    <a:ea typeface="Times New Roman" charset="0"/>
                                    <a:cs typeface="Times New Roman" charset="0"/>
                                  </a:rPr>
                                  <m:t>′</m:t>
                                </m:r>
                              </m:sup>
                            </m:sSup>
                          </m:sub>
                        </m:sSub>
                      </m:sub>
                    </m:sSub>
                  </m:oMath>
                </a14:m>
                <a:r>
                  <a:rPr lang="zh-CN" altLang="en-US" dirty="0">
                    <a:latin typeface="Times New Roman" charset="0"/>
                    <a:ea typeface="Times New Roman" charset="0"/>
                    <a:cs typeface="Times New Roman" charset="0"/>
                  </a:rPr>
                  <a:t>是</a:t>
                </a:r>
                <a:r>
                  <a:rPr lang="zh-CN" altLang="en-US" dirty="0" smtClean="0">
                    <a:latin typeface="Times New Roman" charset="0"/>
                    <a:ea typeface="Times New Roman" charset="0"/>
                    <a:cs typeface="Times New Roman" charset="0"/>
                  </a:rPr>
                  <a:t>解码当前</a:t>
                </a:r>
                <a:r>
                  <a:rPr lang="zh-CN" altLang="en-US" dirty="0">
                    <a:latin typeface="Times New Roman" charset="0"/>
                    <a:ea typeface="Times New Roman" charset="0"/>
                    <a:cs typeface="Times New Roman" charset="0"/>
                  </a:rPr>
                  <a:t>步骤的值，</a:t>
                </a:r>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h</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𝑡</m:t>
                                </m:r>
                              </m:e>
                              <m:sup>
                                <m:r>
                                  <a:rPr lang="en-US" altLang="zh-CN">
                                    <a:latin typeface="Cambria Math" charset="0"/>
                                    <a:ea typeface="Times New Roman" charset="0"/>
                                    <a:cs typeface="Times New Roman" charset="0"/>
                                  </a:rPr>
                                  <m:t>′</m:t>
                                </m:r>
                              </m:sup>
                            </m:sSup>
                          </m:sub>
                        </m:sSub>
                      </m:sub>
                    </m:sSub>
                  </m:oMath>
                </a14:m>
                <a:r>
                  <a:rPr lang="zh-CN" altLang="en-US" dirty="0">
                    <a:latin typeface="Times New Roman" charset="0"/>
                    <a:ea typeface="Times New Roman" charset="0"/>
                    <a:cs typeface="Times New Roman" charset="0"/>
                  </a:rPr>
                  <a:t>是上一层输出的值，</a:t>
                </a:r>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𝑊</m:t>
                        </m:r>
                      </m:e>
                      <m:sub>
                        <m:r>
                          <a:rPr lang="en-US" altLang="zh-CN">
                            <a:latin typeface="Cambria Math" charset="0"/>
                            <a:ea typeface="Times New Roman" charset="0"/>
                            <a:cs typeface="Times New Roman" charset="0"/>
                          </a:rPr>
                          <m:t>𝑐𝑜</m:t>
                        </m:r>
                      </m:sub>
                    </m:sSub>
                  </m:oMath>
                </a14:m>
                <a:r>
                  <a:rPr lang="zh-CN" altLang="en-US" dirty="0">
                    <a:latin typeface="Times New Roman" charset="0"/>
                    <a:ea typeface="Times New Roman" charset="0"/>
                    <a:cs typeface="Times New Roman" charset="0"/>
                  </a:rPr>
                  <a:t>，</a:t>
                </a:r>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𝑊</m:t>
                        </m:r>
                      </m:e>
                      <m:sub>
                        <m:r>
                          <a:rPr lang="en-US" altLang="zh-CN">
                            <a:latin typeface="Cambria Math" charset="0"/>
                            <a:ea typeface="Times New Roman" charset="0"/>
                            <a:cs typeface="Times New Roman" charset="0"/>
                          </a:rPr>
                          <m:t>h𝑜</m:t>
                        </m:r>
                      </m:sub>
                    </m:sSub>
                  </m:oMath>
                </a14:m>
                <a:r>
                  <a:rPr lang="zh-CN" altLang="en-US" dirty="0">
                    <a:latin typeface="Times New Roman" charset="0"/>
                    <a:ea typeface="Times New Roman" charset="0"/>
                    <a:cs typeface="Times New Roman" charset="0"/>
                  </a:rPr>
                  <a:t>，</a:t>
                </a:r>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𝑏</m:t>
                        </m:r>
                      </m:e>
                      <m:sub>
                        <m:r>
                          <a:rPr lang="en-US" altLang="zh-CN">
                            <a:latin typeface="Cambria Math" charset="0"/>
                            <a:ea typeface="Times New Roman" charset="0"/>
                            <a:cs typeface="Times New Roman" charset="0"/>
                          </a:rPr>
                          <m:t>𝑜</m:t>
                        </m:r>
                      </m:sub>
                    </m:sSub>
                  </m:oMath>
                </a14:m>
                <a:r>
                  <a:rPr lang="zh-CN" altLang="en-US" dirty="0">
                    <a:latin typeface="Times New Roman" charset="0"/>
                    <a:ea typeface="Times New Roman" charset="0"/>
                    <a:cs typeface="Times New Roman" charset="0"/>
                  </a:rPr>
                  <a:t>是模型的参数</a:t>
                </a:r>
                <a:r>
                  <a:rPr lang="zh-CN" altLang="en-US" dirty="0" smtClean="0">
                    <a:latin typeface="Times New Roman" charset="0"/>
                    <a:ea typeface="Times New Roman" charset="0"/>
                    <a:cs typeface="Times New Roman" charset="0"/>
                  </a:rPr>
                  <a:t>。</a:t>
                </a:r>
                <a:endParaRPr lang="en-US" altLang="zh-CN" dirty="0" smtClean="0">
                  <a:latin typeface="Times New Roman" charset="0"/>
                  <a:ea typeface="Times New Roman" charset="0"/>
                  <a:cs typeface="Times New Roman" charset="0"/>
                </a:endParaRPr>
              </a:p>
              <a:p>
                <a:pPr indent="457200"/>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首先通过单词 </a:t>
                </a:r>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𝑊</m:t>
                        </m:r>
                      </m:e>
                      <m:sub>
                        <m:r>
                          <a:rPr lang="en-US" altLang="zh-CN">
                            <a:latin typeface="Cambria Math" charset="0"/>
                            <a:ea typeface="Times New Roman" charset="0"/>
                            <a:cs typeface="Times New Roman" charset="0"/>
                          </a:rPr>
                          <m:t>h𝑜</m:t>
                        </m:r>
                      </m:sub>
                    </m:s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h</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𝑡</m:t>
                                </m:r>
                              </m:e>
                              <m:sup>
                                <m:r>
                                  <a:rPr lang="en-US" altLang="zh-CN">
                                    <a:latin typeface="Cambria Math" charset="0"/>
                                    <a:ea typeface="Times New Roman" charset="0"/>
                                    <a:cs typeface="Times New Roman" charset="0"/>
                                  </a:rPr>
                                  <m:t>′</m:t>
                                </m:r>
                              </m:sup>
                            </m:sSup>
                          </m:sub>
                        </m:sSub>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𝑏</m:t>
                        </m:r>
                      </m:e>
                      <m:sub>
                        <m:r>
                          <a:rPr lang="en-US" altLang="zh-CN">
                            <a:latin typeface="Cambria Math" charset="0"/>
                            <a:ea typeface="Times New Roman" charset="0"/>
                            <a:cs typeface="Times New Roman" charset="0"/>
                          </a:rPr>
                          <m:t>𝑜</m:t>
                        </m:r>
                      </m:sub>
                    </m:sSub>
                  </m:oMath>
                </a14:m>
                <a:r>
                  <a:rPr lang="en-US" altLang="zh-CN" dirty="0">
                    <a:latin typeface="Times New Roman" charset="0"/>
                    <a:ea typeface="Times New Roman" charset="0"/>
                    <a:cs typeface="Times New Roman" charset="0"/>
                  </a:rPr>
                  <a:t> </a:t>
                </a:r>
                <a:r>
                  <a:rPr lang="zh-CN" altLang="en-US" dirty="0">
                    <a:latin typeface="Times New Roman" charset="0"/>
                    <a:ea typeface="Times New Roman" charset="0"/>
                    <a:cs typeface="Times New Roman" charset="0"/>
                  </a:rPr>
                  <a:t>的最大值，可以得出一个思想</a:t>
                </a:r>
                <a:r>
                  <a:rPr lang="zh-CN" altLang="en-US" dirty="0" smtClean="0">
                    <a:latin typeface="Times New Roman" charset="0"/>
                    <a:ea typeface="Times New Roman" charset="0"/>
                    <a:cs typeface="Times New Roman" charset="0"/>
                  </a:rPr>
                  <a:t>，</a:t>
                </a:r>
                <a:r>
                  <a:rPr lang="en-US" altLang="zh-CN" dirty="0" smtClean="0">
                    <a:latin typeface="Times New Roman" charset="0"/>
                    <a:ea typeface="Times New Roman" charset="0"/>
                    <a:cs typeface="Times New Roman" charset="0"/>
                  </a:rPr>
                  <a:t>decode</a:t>
                </a:r>
                <a:r>
                  <a:rPr lang="zh-CN" altLang="en-US" dirty="0" smtClean="0">
                    <a:latin typeface="Times New Roman" charset="0"/>
                    <a:ea typeface="Times New Roman" charset="0"/>
                    <a:cs typeface="Times New Roman" charset="0"/>
                  </a:rPr>
                  <a:t>当前隐藏层最后一层对输出的影响。</a:t>
                </a:r>
                <a:r>
                  <a:rPr lang="zh-CN" altLang="en-US" dirty="0">
                    <a:latin typeface="Times New Roman" charset="0"/>
                    <a:ea typeface="Times New Roman" charset="0"/>
                    <a:cs typeface="Times New Roman" charset="0"/>
                  </a:rPr>
                  <a:t>类似的通过观察单词的</a:t>
                </a:r>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𝑊</m:t>
                        </m:r>
                      </m:e>
                      <m:sub>
                        <m:r>
                          <a:rPr lang="en-US" altLang="zh-CN">
                            <a:latin typeface="Cambria Math" charset="0"/>
                            <a:ea typeface="Times New Roman" charset="0"/>
                            <a:cs typeface="Times New Roman" charset="0"/>
                          </a:rPr>
                          <m:t>𝑐𝑜</m:t>
                        </m:r>
                      </m:sub>
                    </m:s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𝑐</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𝑡</m:t>
                                </m:r>
                              </m:e>
                              <m:sup>
                                <m:r>
                                  <a:rPr lang="en-US" altLang="zh-CN">
                                    <a:latin typeface="Cambria Math" charset="0"/>
                                    <a:ea typeface="Times New Roman" charset="0"/>
                                    <a:cs typeface="Times New Roman" charset="0"/>
                                  </a:rPr>
                                  <m:t>′</m:t>
                                </m:r>
                              </m:sup>
                            </m:sSup>
                          </m:sub>
                        </m:sSub>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𝑏</m:t>
                        </m:r>
                      </m:e>
                      <m:sub>
                        <m:r>
                          <a:rPr lang="en-US" altLang="zh-CN">
                            <a:latin typeface="Cambria Math" charset="0"/>
                            <a:ea typeface="Times New Roman" charset="0"/>
                            <a:cs typeface="Times New Roman" charset="0"/>
                          </a:rPr>
                          <m:t>𝑜</m:t>
                        </m:r>
                      </m:sub>
                    </m:sSub>
                  </m:oMath>
                </a14:m>
                <a:r>
                  <a:rPr lang="zh-CN" altLang="en-US" dirty="0">
                    <a:latin typeface="Times New Roman" charset="0"/>
                    <a:ea typeface="Times New Roman" charset="0"/>
                    <a:cs typeface="Times New Roman" charset="0"/>
                  </a:rPr>
                  <a:t> 的最大值，也可以</a:t>
                </a:r>
                <a:r>
                  <a:rPr lang="zh-CN" altLang="en-US" dirty="0" smtClean="0">
                    <a:latin typeface="Times New Roman" charset="0"/>
                    <a:ea typeface="Times New Roman" charset="0"/>
                    <a:cs typeface="Times New Roman" charset="0"/>
                  </a:rPr>
                  <a:t>得出</a:t>
                </a:r>
                <a:r>
                  <a:rPr lang="en-US" altLang="zh-CN" dirty="0" smtClean="0">
                    <a:latin typeface="Times New Roman" charset="0"/>
                    <a:ea typeface="Times New Roman" charset="0"/>
                    <a:cs typeface="Times New Roman" charset="0"/>
                  </a:rPr>
                  <a:t>attention</a:t>
                </a:r>
                <a:r>
                  <a:rPr lang="zh-CN" altLang="en-US" dirty="0" smtClean="0">
                    <a:latin typeface="Times New Roman" charset="0"/>
                    <a:ea typeface="Times New Roman" charset="0"/>
                    <a:cs typeface="Times New Roman" charset="0"/>
                  </a:rPr>
                  <a:t> </a:t>
                </a:r>
                <a:r>
                  <a:rPr lang="en-US" altLang="zh-CN" dirty="0" smtClean="0">
                    <a:latin typeface="Times New Roman" charset="0"/>
                    <a:ea typeface="Times New Roman" charset="0"/>
                    <a:cs typeface="Times New Roman" charset="0"/>
                  </a:rPr>
                  <a:t>context</a:t>
                </a:r>
                <a:r>
                  <a:rPr lang="zh-CN" altLang="en-US" dirty="0" smtClean="0">
                    <a:latin typeface="Times New Roman" charset="0"/>
                    <a:ea typeface="Times New Roman" charset="0"/>
                    <a:cs typeface="Times New Roman" charset="0"/>
                  </a:rPr>
                  <a:t> </a:t>
                </a:r>
                <a:r>
                  <a:rPr lang="en-US" altLang="zh-CN" dirty="0" smtClean="0">
                    <a:latin typeface="Times New Roman" charset="0"/>
                    <a:ea typeface="Times New Roman" charset="0"/>
                    <a:cs typeface="Times New Roman" charset="0"/>
                  </a:rPr>
                  <a:t>vector</a:t>
                </a:r>
                <a:r>
                  <a:rPr lang="zh-CN" altLang="en-US" dirty="0" smtClean="0">
                    <a:latin typeface="Times New Roman" charset="0"/>
                    <a:ea typeface="Times New Roman" charset="0"/>
                    <a:cs typeface="Times New Roman" charset="0"/>
                  </a:rPr>
                  <a:t>对</a:t>
                </a:r>
                <a:r>
                  <a:rPr lang="en-US" altLang="zh-CN" dirty="0" smtClean="0">
                    <a:latin typeface="Times New Roman" charset="0"/>
                    <a:ea typeface="Times New Roman" charset="0"/>
                    <a:cs typeface="Times New Roman" charset="0"/>
                  </a:rPr>
                  <a:t>decode</a:t>
                </a:r>
                <a:r>
                  <a:rPr lang="zh-CN" altLang="en-US" dirty="0" smtClean="0">
                    <a:latin typeface="Times New Roman" charset="0"/>
                    <a:ea typeface="Times New Roman" charset="0"/>
                    <a:cs typeface="Times New Roman" charset="0"/>
                  </a:rPr>
                  <a:t>输出的影响，由于</a:t>
                </a:r>
                <a:r>
                  <a:rPr lang="en-US" altLang="zh-CN" dirty="0" smtClean="0">
                    <a:latin typeface="Times New Roman" charset="0"/>
                    <a:ea typeface="Times New Roman" charset="0"/>
                    <a:cs typeface="Times New Roman" charset="0"/>
                  </a:rPr>
                  <a:t>context</a:t>
                </a:r>
                <a:r>
                  <a:rPr lang="zh-CN" altLang="en-US" dirty="0" smtClean="0">
                    <a:latin typeface="Times New Roman" charset="0"/>
                    <a:ea typeface="Times New Roman" charset="0"/>
                    <a:cs typeface="Times New Roman" charset="0"/>
                  </a:rPr>
                  <a:t>是从</a:t>
                </a:r>
                <a:r>
                  <a:rPr lang="en-US" altLang="zh-CN" dirty="0" smtClean="0">
                    <a:latin typeface="Times New Roman" charset="0"/>
                    <a:ea typeface="Times New Roman" charset="0"/>
                    <a:cs typeface="Times New Roman" charset="0"/>
                  </a:rPr>
                  <a:t>decode</a:t>
                </a:r>
                <a:r>
                  <a:rPr lang="zh-CN" altLang="en-US" dirty="0" smtClean="0">
                    <a:latin typeface="Times New Roman" charset="0"/>
                    <a:ea typeface="Times New Roman" charset="0"/>
                    <a:cs typeface="Times New Roman" charset="0"/>
                  </a:rPr>
                  <a:t>计算来的，可以理解为</a:t>
                </a:r>
                <a:r>
                  <a:rPr lang="en-US" altLang="zh-CN" dirty="0" smtClean="0">
                    <a:latin typeface="Times New Roman" charset="0"/>
                    <a:ea typeface="Times New Roman" charset="0"/>
                    <a:cs typeface="Times New Roman" charset="0"/>
                  </a:rPr>
                  <a:t>encode</a:t>
                </a:r>
                <a:r>
                  <a:rPr lang="zh-CN" altLang="en-US" dirty="0" smtClean="0">
                    <a:latin typeface="Times New Roman" charset="0"/>
                    <a:ea typeface="Times New Roman" charset="0"/>
                    <a:cs typeface="Times New Roman" charset="0"/>
                  </a:rPr>
                  <a:t>的每个输入对</a:t>
                </a:r>
                <a:r>
                  <a:rPr lang="en-US" altLang="zh-CN" dirty="0" smtClean="0">
                    <a:latin typeface="Times New Roman" charset="0"/>
                    <a:ea typeface="Times New Roman" charset="0"/>
                    <a:cs typeface="Times New Roman" charset="0"/>
                  </a:rPr>
                  <a:t>decode</a:t>
                </a:r>
                <a:r>
                  <a:rPr lang="zh-CN" altLang="en-US" dirty="0" smtClean="0">
                    <a:latin typeface="Times New Roman" charset="0"/>
                    <a:ea typeface="Times New Roman" charset="0"/>
                    <a:cs typeface="Times New Roman" charset="0"/>
                  </a:rPr>
                  <a:t>的输出的影响。而且</a:t>
                </a:r>
                <a:r>
                  <a:rPr lang="zh-CN" altLang="en-US" dirty="0">
                    <a:latin typeface="Times New Roman" charset="0"/>
                    <a:ea typeface="Times New Roman" charset="0"/>
                    <a:cs typeface="Times New Roman" charset="0"/>
                  </a:rPr>
                  <a:t>，由于内容仅仅是解码时隐藏层的权重之</a:t>
                </a:r>
                <a:r>
                  <a:rPr lang="zh-CN" altLang="en-US" dirty="0" smtClean="0">
                    <a:latin typeface="Times New Roman" charset="0"/>
                    <a:ea typeface="Times New Roman" charset="0"/>
                    <a:cs typeface="Times New Roman" charset="0"/>
                  </a:rPr>
                  <a:t>和也</a:t>
                </a:r>
                <a:r>
                  <a:rPr lang="zh-CN" altLang="en-US" dirty="0">
                    <a:latin typeface="Times New Roman" charset="0"/>
                    <a:ea typeface="Times New Roman" charset="0"/>
                    <a:cs typeface="Times New Roman" charset="0"/>
                  </a:rPr>
                  <a:t>可以计算</a:t>
                </a:r>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𝑊</m:t>
                        </m:r>
                      </m:e>
                      <m:sub>
                        <m:r>
                          <a:rPr lang="en-US" altLang="zh-CN">
                            <a:latin typeface="Cambria Math" charset="0"/>
                            <a:ea typeface="Times New Roman" charset="0"/>
                            <a:cs typeface="Times New Roman" charset="0"/>
                          </a:rPr>
                          <m:t>𝑐𝑜</m:t>
                        </m:r>
                      </m:sub>
                    </m:s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h</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𝑥</m:t>
                            </m:r>
                          </m:e>
                          <m:sub>
                            <m:r>
                              <a:rPr lang="en-US" altLang="zh-CN">
                                <a:latin typeface="Cambria Math" charset="0"/>
                                <a:ea typeface="Times New Roman" charset="0"/>
                                <a:cs typeface="Times New Roman" charset="0"/>
                              </a:rPr>
                              <m:t>𝑡</m:t>
                            </m:r>
                          </m:sub>
                        </m:sSub>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𝑏</m:t>
                        </m:r>
                      </m:e>
                      <m:sub>
                        <m:r>
                          <a:rPr lang="en-US" altLang="zh-CN">
                            <a:latin typeface="Cambria Math" charset="0"/>
                            <a:ea typeface="Times New Roman" charset="0"/>
                            <a:cs typeface="Times New Roman" charset="0"/>
                          </a:rPr>
                          <m:t>𝑜</m:t>
                        </m:r>
                      </m:sub>
                    </m:sSub>
                  </m:oMath>
                </a14:m>
                <a:r>
                  <a:rPr lang="zh-CN" altLang="en-US" dirty="0">
                    <a:latin typeface="Times New Roman" charset="0"/>
                    <a:ea typeface="Times New Roman" charset="0"/>
                    <a:cs typeface="Times New Roman" charset="0"/>
                  </a:rPr>
                  <a:t>，对于每个输入单词的位置也可以获得一个想法，如果网络中关注每个单词输入的位置，什么样的单词将会被召回。</a:t>
                </a:r>
                <a:endParaRPr lang="en-US" altLang="zh-CN" dirty="0">
                  <a:latin typeface="Times New Roman" charset="0"/>
                  <a:ea typeface="Times New Roman" charset="0"/>
                  <a:cs typeface="Times New Roman" charset="0"/>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975986" y="1908314"/>
                <a:ext cx="9037983" cy="3692870"/>
              </a:xfrm>
              <a:prstGeom prst="rect">
                <a:avLst/>
              </a:prstGeom>
              <a:blipFill rotWithShape="0">
                <a:blip r:embed="rId2"/>
                <a:stretch>
                  <a:fillRect l="-539" t="-1155" b="-132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29936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689652" y="811695"/>
            <a:ext cx="8468140" cy="887897"/>
          </a:xfrm>
          <a:prstGeom prst="rect">
            <a:avLst/>
          </a:prstGeom>
        </p:spPr>
        <p:txBody>
          <a:bodyPr vert="horz"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is-IS" sz="17600" dirty="0" smtClean="0">
                <a:latin typeface="SimSun" charset="-122"/>
                <a:ea typeface="SimSun" charset="-122"/>
                <a:cs typeface="SimSun" charset="-122"/>
              </a:rPr>
              <a:t>用循环神经网络产生新闻标题</a:t>
            </a:r>
            <a:r>
              <a:rPr lang="is-IS" altLang="zh-CN" sz="4000" dirty="0" smtClean="0"/>
              <a:t>                           </a:t>
            </a:r>
            <a:br>
              <a:rPr lang="is-IS" altLang="zh-CN" sz="4000" dirty="0" smtClean="0"/>
            </a:br>
            <a:endParaRPr kumimoji="1" lang="zh-CN" altLang="en-US" sz="4000" dirty="0"/>
          </a:p>
        </p:txBody>
      </p:sp>
      <p:sp>
        <p:nvSpPr>
          <p:cNvPr id="5" name="矩形 4"/>
          <p:cNvSpPr/>
          <p:nvPr/>
        </p:nvSpPr>
        <p:spPr>
          <a:xfrm>
            <a:off x="1042247" y="2131152"/>
            <a:ext cx="4682692" cy="369332"/>
          </a:xfrm>
          <a:prstGeom prst="rect">
            <a:avLst/>
          </a:prstGeom>
        </p:spPr>
        <p:txBody>
          <a:bodyPr wrap="square">
            <a:spAutoFit/>
          </a:bodyPr>
          <a:lstStyle/>
          <a:p>
            <a:r>
              <a:rPr kumimoji="1" lang="en-US" altLang="zh-CN" b="1" dirty="0" smtClean="0"/>
              <a:t>5.2</a:t>
            </a:r>
            <a:r>
              <a:rPr kumimoji="1" lang="zh-CN" altLang="en-US" b="1" dirty="0" smtClean="0"/>
              <a:t> 理解注意力机制的权重向量是如何计算的</a:t>
            </a:r>
            <a:endParaRPr lang="zh-CN" altLang="en-US" dirty="0"/>
          </a:p>
        </p:txBody>
      </p:sp>
      <mc:AlternateContent xmlns:mc="http://schemas.openxmlformats.org/markup-compatibility/2006" xmlns:a14="http://schemas.microsoft.com/office/drawing/2010/main">
        <mc:Choice Requires="a14">
          <p:sp>
            <p:nvSpPr>
              <p:cNvPr id="6" name="文本框 5"/>
              <p:cNvSpPr txBox="1"/>
              <p:nvPr/>
            </p:nvSpPr>
            <p:spPr>
              <a:xfrm>
                <a:off x="1364974" y="2743201"/>
                <a:ext cx="9515061" cy="2212657"/>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对于神经网络如何计算注意力机制的权重向量我们有个初始的假设。我们假设神经网络记住了产生下一个单词的路径，并且产生</a:t>
                </a:r>
                <a14:m>
                  <m:oMath xmlns:m="http://schemas.openxmlformats.org/officeDocument/2006/math">
                    <m:sSubSup>
                      <m:sSubSupPr>
                        <m:ctrlPr>
                          <a:rPr lang="en-US" altLang="zh-CN" i="1">
                            <a:latin typeface="Cambria Math" charset="0"/>
                            <a:ea typeface="Times New Roman" charset="0"/>
                            <a:cs typeface="Times New Roman" charset="0"/>
                          </a:rPr>
                        </m:ctrlPr>
                      </m:sSubSupPr>
                      <m:e>
                        <m:r>
                          <a:rPr lang="en-US" altLang="zh-CN">
                            <a:latin typeface="Cambria Math" charset="0"/>
                            <a:ea typeface="Times New Roman" charset="0"/>
                            <a:cs typeface="Times New Roman" charset="0"/>
                          </a:rPr>
                          <m:t>h</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𝑥</m:t>
                            </m:r>
                          </m:e>
                          <m:sub>
                            <m:r>
                              <a:rPr lang="en-US" altLang="zh-CN">
                                <a:latin typeface="Cambria Math" charset="0"/>
                                <a:ea typeface="Times New Roman" charset="0"/>
                                <a:cs typeface="Times New Roman" charset="0"/>
                              </a:rPr>
                              <m:t>𝑡</m:t>
                            </m:r>
                          </m:sub>
                        </m:sSub>
                      </m:sub>
                      <m:sup>
                        <m:r>
                          <a:rPr lang="en-US" altLang="zh-CN">
                            <a:latin typeface="Cambria Math" charset="0"/>
                            <a:ea typeface="Times New Roman" charset="0"/>
                            <a:cs typeface="Times New Roman" charset="0"/>
                          </a:rPr>
                          <m:t>𝑇</m:t>
                        </m:r>
                      </m:sup>
                    </m:sSubSup>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h</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𝑡</m:t>
                                </m:r>
                              </m:e>
                              <m:sup>
                                <m:r>
                                  <a:rPr lang="en-US" altLang="zh-CN">
                                    <a:latin typeface="Cambria Math" charset="0"/>
                                    <a:ea typeface="Times New Roman" charset="0"/>
                                    <a:cs typeface="Times New Roman" charset="0"/>
                                  </a:rPr>
                                  <m:t>′</m:t>
                                </m:r>
                              </m:sup>
                            </m:sSup>
                          </m:sub>
                        </m:sSub>
                      </m:sub>
                    </m:sSub>
                    <m:r>
                      <a:rPr lang="zh-CN" altLang="en-US">
                        <a:latin typeface="Cambria Math" charset="0"/>
                        <a:ea typeface="Times New Roman" charset="0"/>
                        <a:cs typeface="Times New Roman" charset="0"/>
                      </a:rPr>
                      <m:t>的</m:t>
                    </m:r>
                  </m:oMath>
                </a14:m>
                <a:r>
                  <a:rPr lang="zh-CN" altLang="en-US" dirty="0">
                    <a:latin typeface="Times New Roman" charset="0"/>
                    <a:ea typeface="Times New Roman" charset="0"/>
                    <a:cs typeface="Times New Roman" charset="0"/>
                  </a:rPr>
                  <a:t>点将会计算记住的单词和实际位置上的单词的相似度。例如，如果神经</a:t>
                </a:r>
                <a:r>
                  <a:rPr lang="zh-CN" altLang="en-US" dirty="0" smtClean="0">
                    <a:latin typeface="Times New Roman" charset="0"/>
                    <a:ea typeface="Times New Roman" charset="0"/>
                    <a:cs typeface="Times New Roman" charset="0"/>
                  </a:rPr>
                  <a:t>网络记住</a:t>
                </a:r>
                <a:r>
                  <a:rPr lang="zh-CN" altLang="en-US" dirty="0">
                    <a:latin typeface="Times New Roman" charset="0"/>
                    <a:ea typeface="Times New Roman" charset="0"/>
                    <a:cs typeface="Times New Roman" charset="0"/>
                  </a:rPr>
                  <a:t>了文本中提到的数字，并且能够输出一个具有代表性的数字，这个数字非常接近文本中提到的数字，注意力机制就会允许它得到这个数字。这个假说的含义是解码时隐藏层的神经元应该与编码时隐藏层的神经元在同一个空间。这样计算</a:t>
                </a:r>
                <a14:m>
                  <m:oMath xmlns:m="http://schemas.openxmlformats.org/officeDocument/2006/math">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𝑊</m:t>
                        </m:r>
                      </m:e>
                      <m:sub>
                        <m:r>
                          <a:rPr lang="en-US" altLang="zh-CN">
                            <a:latin typeface="Cambria Math" charset="0"/>
                            <a:ea typeface="Times New Roman" charset="0"/>
                            <a:cs typeface="Times New Roman" charset="0"/>
                          </a:rPr>
                          <m:t>𝑐𝑜</m:t>
                        </m:r>
                      </m:sub>
                    </m:s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𝑐</m:t>
                        </m:r>
                      </m:e>
                      <m:sub>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𝑦</m:t>
                            </m:r>
                          </m:e>
                          <m:sub>
                            <m:sSup>
                              <m:sSupPr>
                                <m:ctrlPr>
                                  <a:rPr lang="en-US" altLang="zh-CN" i="1">
                                    <a:latin typeface="Cambria Math" charset="0"/>
                                    <a:ea typeface="Times New Roman" charset="0"/>
                                    <a:cs typeface="Times New Roman" charset="0"/>
                                  </a:rPr>
                                </m:ctrlPr>
                              </m:sSupPr>
                              <m:e>
                                <m:r>
                                  <a:rPr lang="en-US" altLang="zh-CN">
                                    <a:latin typeface="Cambria Math" charset="0"/>
                                    <a:ea typeface="Times New Roman" charset="0"/>
                                    <a:cs typeface="Times New Roman" charset="0"/>
                                  </a:rPr>
                                  <m:t>𝑡</m:t>
                                </m:r>
                              </m:e>
                              <m:sup>
                                <m:r>
                                  <a:rPr lang="en-US" altLang="zh-CN">
                                    <a:latin typeface="Cambria Math" charset="0"/>
                                    <a:ea typeface="Times New Roman" charset="0"/>
                                    <a:cs typeface="Times New Roman" charset="0"/>
                                  </a:rPr>
                                  <m:t>′</m:t>
                                </m:r>
                              </m:sup>
                            </m:sSup>
                          </m:sub>
                        </m:sSub>
                      </m:sub>
                    </m:sSub>
                    <m:r>
                      <a:rPr lang="en-US" altLang="zh-CN">
                        <a:latin typeface="Cambria Math" charset="0"/>
                        <a:ea typeface="Times New Roman" charset="0"/>
                        <a:cs typeface="Times New Roman" charset="0"/>
                      </a:rPr>
                      <m:t>+</m:t>
                    </m:r>
                    <m:sSub>
                      <m:sSubPr>
                        <m:ctrlPr>
                          <a:rPr lang="en-US" altLang="zh-CN" i="1">
                            <a:latin typeface="Cambria Math" charset="0"/>
                            <a:ea typeface="Times New Roman" charset="0"/>
                            <a:cs typeface="Times New Roman" charset="0"/>
                          </a:rPr>
                        </m:ctrlPr>
                      </m:sSubPr>
                      <m:e>
                        <m:r>
                          <a:rPr lang="en-US" altLang="zh-CN">
                            <a:latin typeface="Cambria Math" charset="0"/>
                            <a:ea typeface="Times New Roman" charset="0"/>
                            <a:cs typeface="Times New Roman" charset="0"/>
                          </a:rPr>
                          <m:t>𝑏</m:t>
                        </m:r>
                      </m:e>
                      <m:sub>
                        <m:r>
                          <a:rPr lang="en-US" altLang="zh-CN">
                            <a:latin typeface="Cambria Math" charset="0"/>
                            <a:ea typeface="Times New Roman" charset="0"/>
                            <a:cs typeface="Times New Roman" charset="0"/>
                          </a:rPr>
                          <m:t>𝑜</m:t>
                        </m:r>
                      </m:sub>
                    </m:sSub>
                  </m:oMath>
                </a14:m>
                <a:r>
                  <a:rPr lang="zh-CN" altLang="en-US" dirty="0">
                    <a:latin typeface="Times New Roman" charset="0"/>
                    <a:ea typeface="Times New Roman" charset="0"/>
                    <a:cs typeface="Times New Roman" charset="0"/>
                  </a:rPr>
                  <a:t>并且观察单词在此值上的最大值将变得非常有意义。但是事实证明并非如此。</a:t>
                </a:r>
                <a:endParaRPr lang="en-US" altLang="zh-CN" dirty="0">
                  <a:latin typeface="Times New Roman" charset="0"/>
                  <a:ea typeface="Times New Roman" charset="0"/>
                  <a:cs typeface="Times New Roman" charset="0"/>
                </a:endParaRPr>
              </a:p>
              <a:p>
                <a:pPr indent="457200"/>
                <a:endParaRPr lang="zh-CN" altLang="en-US" dirty="0">
                  <a:latin typeface="Times New Roman" charset="0"/>
                  <a:ea typeface="Times New Roman" charset="0"/>
                  <a:cs typeface="Times New Roman" charset="0"/>
                </a:endParaRPr>
              </a:p>
            </p:txBody>
          </p:sp>
        </mc:Choice>
        <mc:Fallback xmlns="">
          <p:sp>
            <p:nvSpPr>
              <p:cNvPr id="6" name="文本框 5"/>
              <p:cNvSpPr txBox="1">
                <a:spLocks noRot="1" noChangeAspect="1" noMove="1" noResize="1" noEditPoints="1" noAdjustHandles="1" noChangeArrowheads="1" noChangeShapeType="1" noTextEdit="1"/>
              </p:cNvSpPr>
              <p:nvPr/>
            </p:nvSpPr>
            <p:spPr>
              <a:xfrm>
                <a:off x="1364974" y="2743201"/>
                <a:ext cx="9515061" cy="2212657"/>
              </a:xfrm>
              <a:prstGeom prst="rect">
                <a:avLst/>
              </a:prstGeom>
              <a:blipFill rotWithShape="0">
                <a:blip r:embed="rId2"/>
                <a:stretch>
                  <a:fillRect l="-577" t="-137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95847250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689652" y="811695"/>
            <a:ext cx="8468140" cy="887897"/>
          </a:xfrm>
          <a:prstGeom prst="rect">
            <a:avLst/>
          </a:prstGeom>
        </p:spPr>
        <p:txBody>
          <a:bodyPr vert="horz"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is-IS" sz="17600" dirty="0" smtClean="0">
                <a:latin typeface="SimSun" charset="-122"/>
                <a:ea typeface="SimSun" charset="-122"/>
                <a:cs typeface="SimSun" charset="-122"/>
              </a:rPr>
              <a:t>用循环神经网络产生新闻标题</a:t>
            </a:r>
            <a:r>
              <a:rPr lang="is-IS" altLang="zh-CN" sz="4000" dirty="0" smtClean="0"/>
              <a:t>                           </a:t>
            </a:r>
            <a:br>
              <a:rPr lang="is-IS" altLang="zh-CN" sz="4000" dirty="0" smtClean="0"/>
            </a:br>
            <a:endParaRPr kumimoji="1" lang="zh-CN" altLang="en-US" sz="4000" dirty="0"/>
          </a:p>
        </p:txBody>
      </p:sp>
      <p:sp>
        <p:nvSpPr>
          <p:cNvPr id="5" name="矩形 4"/>
          <p:cNvSpPr/>
          <p:nvPr/>
        </p:nvSpPr>
        <p:spPr>
          <a:xfrm>
            <a:off x="1042247" y="2303430"/>
            <a:ext cx="4682692" cy="369332"/>
          </a:xfrm>
          <a:prstGeom prst="rect">
            <a:avLst/>
          </a:prstGeom>
        </p:spPr>
        <p:txBody>
          <a:bodyPr wrap="square">
            <a:spAutoFit/>
          </a:bodyPr>
          <a:lstStyle/>
          <a:p>
            <a:r>
              <a:rPr kumimoji="1" lang="en-US" altLang="zh-CN" b="1" dirty="0" smtClean="0"/>
              <a:t>5.2</a:t>
            </a:r>
            <a:r>
              <a:rPr kumimoji="1" lang="zh-CN" altLang="en-US" b="1" dirty="0" smtClean="0"/>
              <a:t> 理解注意力机制的权重向量是如何计算的</a:t>
            </a:r>
            <a:endParaRPr lang="zh-CN" altLang="en-US" dirty="0"/>
          </a:p>
        </p:txBody>
      </p:sp>
      <p:sp>
        <p:nvSpPr>
          <p:cNvPr id="6" name="文本框 5"/>
          <p:cNvSpPr txBox="1"/>
          <p:nvPr/>
        </p:nvSpPr>
        <p:spPr>
          <a:xfrm>
            <a:off x="1042247" y="2932044"/>
            <a:ext cx="10540154" cy="2308324"/>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进一步分析哪一个神经元有助于注意力权重向量的计算，这个计算与极少起关键作用的神经元相关</a:t>
            </a:r>
            <a:r>
              <a:rPr lang="zh-CN" altLang="en-US" dirty="0" smtClean="0">
                <a:latin typeface="Times New Roman" charset="0"/>
                <a:ea typeface="Times New Roman" charset="0"/>
                <a:cs typeface="Times New Roman" charset="0"/>
              </a:rPr>
              <a:t>。这</a:t>
            </a:r>
            <a:r>
              <a:rPr lang="zh-CN" altLang="en-US" dirty="0">
                <a:latin typeface="Times New Roman" charset="0"/>
                <a:ea typeface="Times New Roman" charset="0"/>
                <a:cs typeface="Times New Roman" charset="0"/>
              </a:rPr>
              <a:t>使得可以简化神经网络的结构，有趣的是，图</a:t>
            </a:r>
            <a:r>
              <a:rPr lang="en-US" altLang="zh-CN" dirty="0">
                <a:latin typeface="Times New Roman" charset="0"/>
                <a:ea typeface="Times New Roman" charset="0"/>
                <a:cs typeface="Times New Roman" charset="0"/>
              </a:rPr>
              <a:t>3</a:t>
            </a:r>
            <a:r>
              <a:rPr lang="zh-CN" altLang="en-US" dirty="0">
                <a:latin typeface="Times New Roman" charset="0"/>
                <a:ea typeface="Times New Roman" charset="0"/>
                <a:cs typeface="Times New Roman" charset="0"/>
              </a:rPr>
              <a:t>，图</a:t>
            </a:r>
            <a:r>
              <a:rPr lang="en-US" altLang="zh-CN" dirty="0">
                <a:latin typeface="Times New Roman" charset="0"/>
                <a:ea typeface="Times New Roman" charset="0"/>
                <a:cs typeface="Times New Roman" charset="0"/>
              </a:rPr>
              <a:t>4</a:t>
            </a:r>
            <a:r>
              <a:rPr lang="zh-CN" altLang="en-US" dirty="0">
                <a:latin typeface="Times New Roman" charset="0"/>
                <a:ea typeface="Times New Roman" charset="0"/>
                <a:cs typeface="Times New Roman" charset="0"/>
              </a:rPr>
              <a:t>显示了简化的模型表现得更好。一个可能</a:t>
            </a:r>
            <a:r>
              <a:rPr lang="zh-CN" altLang="en-US" dirty="0" smtClean="0">
                <a:latin typeface="Times New Roman" charset="0"/>
                <a:ea typeface="Times New Roman" charset="0"/>
                <a:cs typeface="Times New Roman" charset="0"/>
              </a:rPr>
              <a:t>的解释</a:t>
            </a:r>
            <a:r>
              <a:rPr lang="zh-CN" altLang="en-US" dirty="0">
                <a:latin typeface="Times New Roman" charset="0"/>
                <a:ea typeface="Times New Roman" charset="0"/>
                <a:cs typeface="Times New Roman" charset="0"/>
              </a:rPr>
              <a:t>就是通过从内容的计算中分离出注意力向量的计算减少了这两种计算的噪音。</a:t>
            </a:r>
            <a:endParaRPr lang="en-US" altLang="zh-CN" dirty="0">
              <a:latin typeface="Times New Roman" charset="0"/>
              <a:ea typeface="Times New Roman" charset="0"/>
              <a:cs typeface="Times New Roman" charset="0"/>
            </a:endParaRPr>
          </a:p>
          <a:p>
            <a:pPr indent="457200"/>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简单的注意力机制也容易被理解，因为只有少量的隐藏层单元被用来计算注意力机制的权重向量，在一个只有</a:t>
            </a:r>
            <a:r>
              <a:rPr lang="en-US" altLang="zh-CN" dirty="0">
                <a:latin typeface="Times New Roman" charset="0"/>
                <a:ea typeface="Times New Roman" charset="0"/>
                <a:cs typeface="Times New Roman" charset="0"/>
              </a:rPr>
              <a:t>20</a:t>
            </a:r>
            <a:r>
              <a:rPr lang="zh-CN" altLang="en-US" dirty="0">
                <a:latin typeface="Times New Roman" charset="0"/>
                <a:ea typeface="Times New Roman" charset="0"/>
                <a:cs typeface="Times New Roman" charset="0"/>
              </a:rPr>
              <a:t>个神经元的小的模型中来计算注意力机制的权重向量，能够计算出这</a:t>
            </a:r>
            <a:r>
              <a:rPr lang="en-US" altLang="zh-CN" dirty="0">
                <a:latin typeface="Times New Roman" charset="0"/>
                <a:ea typeface="Times New Roman" charset="0"/>
                <a:cs typeface="Times New Roman" charset="0"/>
              </a:rPr>
              <a:t>20</a:t>
            </a:r>
            <a:r>
              <a:rPr lang="zh-CN" altLang="en-US" dirty="0">
                <a:latin typeface="Times New Roman" charset="0"/>
                <a:ea typeface="Times New Roman" charset="0"/>
                <a:cs typeface="Times New Roman" charset="0"/>
              </a:rPr>
              <a:t>个神经元的部分。论文中的表</a:t>
            </a:r>
            <a:r>
              <a:rPr lang="en-US" altLang="zh-CN" dirty="0">
                <a:latin typeface="Times New Roman" charset="0"/>
                <a:ea typeface="Times New Roman" charset="0"/>
                <a:cs typeface="Times New Roman" charset="0"/>
              </a:rPr>
              <a:t>3</a:t>
            </a:r>
            <a:r>
              <a:rPr lang="zh-CN" altLang="en-US" dirty="0">
                <a:latin typeface="Times New Roman" charset="0"/>
                <a:ea typeface="Times New Roman" charset="0"/>
                <a:cs typeface="Times New Roman" charset="0"/>
              </a:rPr>
              <a:t>计算了网络中编码部分的</a:t>
            </a:r>
            <a:r>
              <a:rPr lang="en-US" altLang="zh-CN" dirty="0">
                <a:latin typeface="Times New Roman" charset="0"/>
                <a:ea typeface="Times New Roman" charset="0"/>
                <a:cs typeface="Times New Roman" charset="0"/>
              </a:rPr>
              <a:t>20</a:t>
            </a:r>
            <a:r>
              <a:rPr lang="zh-CN" altLang="en-US" dirty="0">
                <a:latin typeface="Times New Roman" charset="0"/>
                <a:ea typeface="Times New Roman" charset="0"/>
                <a:cs typeface="Times New Roman" charset="0"/>
              </a:rPr>
              <a:t>个神经元的功能，在输入文本中有</a:t>
            </a:r>
            <a:r>
              <a:rPr lang="en-US" altLang="zh-CN" dirty="0">
                <a:latin typeface="Times New Roman" charset="0"/>
                <a:ea typeface="Times New Roman" charset="0"/>
                <a:cs typeface="Times New Roman" charset="0"/>
              </a:rPr>
              <a:t>20</a:t>
            </a:r>
            <a:r>
              <a:rPr lang="zh-CN" altLang="en-US" dirty="0">
                <a:latin typeface="Times New Roman" charset="0"/>
                <a:ea typeface="Times New Roman" charset="0"/>
                <a:cs typeface="Times New Roman" charset="0"/>
              </a:rPr>
              <a:t>个神经元来提供这样的功能</a:t>
            </a:r>
            <a:r>
              <a:rPr lang="zh-CN" altLang="en-US" dirty="0" smtClean="0">
                <a:latin typeface="Times New Roman" charset="0"/>
                <a:ea typeface="Times New Roman" charset="0"/>
                <a:cs typeface="Times New Roman" charset="0"/>
              </a:rPr>
              <a:t>。</a:t>
            </a:r>
            <a:endParaRPr lang="en-US" altLang="zh-CN"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4791644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689652" y="811695"/>
            <a:ext cx="8468140" cy="887897"/>
          </a:xfrm>
          <a:prstGeom prst="rect">
            <a:avLst/>
          </a:prstGeom>
        </p:spPr>
        <p:txBody>
          <a:bodyPr vert="horz"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is-IS" sz="17600" dirty="0" smtClean="0">
                <a:latin typeface="SimSun" charset="-122"/>
                <a:ea typeface="SimSun" charset="-122"/>
                <a:cs typeface="SimSun" charset="-122"/>
              </a:rPr>
              <a:t>用循环神经网络产生新闻标题</a:t>
            </a:r>
            <a:r>
              <a:rPr lang="is-IS" altLang="zh-CN" sz="4000" dirty="0" smtClean="0"/>
              <a:t>                           </a:t>
            </a:r>
            <a:br>
              <a:rPr lang="is-IS" altLang="zh-CN" sz="4000" dirty="0" smtClean="0"/>
            </a:br>
            <a:endParaRPr kumimoji="1" lang="zh-CN" altLang="en-US" sz="4000" dirty="0"/>
          </a:p>
        </p:txBody>
      </p:sp>
      <p:sp>
        <p:nvSpPr>
          <p:cNvPr id="5" name="矩形 4"/>
          <p:cNvSpPr/>
          <p:nvPr/>
        </p:nvSpPr>
        <p:spPr>
          <a:xfrm>
            <a:off x="1042247" y="2131152"/>
            <a:ext cx="4682692" cy="369332"/>
          </a:xfrm>
          <a:prstGeom prst="rect">
            <a:avLst/>
          </a:prstGeom>
        </p:spPr>
        <p:txBody>
          <a:bodyPr wrap="square">
            <a:spAutoFit/>
          </a:bodyPr>
          <a:lstStyle/>
          <a:p>
            <a:r>
              <a:rPr kumimoji="1" lang="en-US" altLang="zh-CN" b="1" dirty="0" smtClean="0"/>
              <a:t>5.2</a:t>
            </a:r>
            <a:r>
              <a:rPr kumimoji="1" lang="zh-CN" altLang="en-US" b="1" dirty="0" smtClean="0"/>
              <a:t> 理解注意力机制的权重向量是如何计算的</a:t>
            </a:r>
            <a:endParaRPr lang="zh-CN" altLang="en-US" dirty="0"/>
          </a:p>
        </p:txBody>
      </p:sp>
      <p:sp>
        <p:nvSpPr>
          <p:cNvPr id="6" name="文本框 5"/>
          <p:cNvSpPr txBox="1"/>
          <p:nvPr/>
        </p:nvSpPr>
        <p:spPr>
          <a:xfrm>
            <a:off x="1042247" y="2773019"/>
            <a:ext cx="9864293" cy="1477328"/>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神经网络学习识别出许多种语言现象，这篇论文分析的比较浅显，认为一些神经元能够激活</a:t>
            </a:r>
            <a:r>
              <a:rPr lang="zh-CN" altLang="en-US" dirty="0" smtClean="0">
                <a:latin typeface="Times New Roman" charset="0"/>
                <a:ea typeface="Times New Roman" charset="0"/>
                <a:cs typeface="Times New Roman" charset="0"/>
              </a:rPr>
              <a:t>一些更</a:t>
            </a:r>
            <a:r>
              <a:rPr lang="zh-CN" altLang="en-US" dirty="0">
                <a:latin typeface="Times New Roman" charset="0"/>
                <a:ea typeface="Times New Roman" charset="0"/>
                <a:cs typeface="Times New Roman" charset="0"/>
              </a:rPr>
              <a:t>复杂的现象，比如一些不同的句子结构。</a:t>
            </a:r>
            <a:endParaRPr lang="en-US" altLang="zh-CN" dirty="0">
              <a:latin typeface="Times New Roman" charset="0"/>
              <a:ea typeface="Times New Roman" charset="0"/>
              <a:cs typeface="Times New Roman" charset="0"/>
            </a:endParaRPr>
          </a:p>
          <a:p>
            <a:pPr indent="457200"/>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值得注意的是神经元在网络中的编码部分与解码部分的联系。事实上，解码部分的神经元因为不同的</a:t>
            </a:r>
            <a:r>
              <a:rPr lang="zh-CN" altLang="en-US" dirty="0" smtClean="0">
                <a:latin typeface="Times New Roman" charset="0"/>
                <a:ea typeface="Times New Roman" charset="0"/>
                <a:cs typeface="Times New Roman" charset="0"/>
              </a:rPr>
              <a:t>现象在</a:t>
            </a:r>
            <a:r>
              <a:rPr lang="zh-CN" altLang="en-US" dirty="0">
                <a:latin typeface="Times New Roman" charset="0"/>
                <a:ea typeface="Times New Roman" charset="0"/>
                <a:cs typeface="Times New Roman" charset="0"/>
              </a:rPr>
              <a:t>不同的时间在文章中被激活，</a:t>
            </a:r>
          </a:p>
        </p:txBody>
      </p:sp>
      <p:sp>
        <p:nvSpPr>
          <p:cNvPr id="2" name="文本框 1"/>
          <p:cNvSpPr txBox="1"/>
          <p:nvPr/>
        </p:nvSpPr>
        <p:spPr>
          <a:xfrm>
            <a:off x="1042247" y="4522882"/>
            <a:ext cx="8099617" cy="646331"/>
          </a:xfrm>
          <a:prstGeom prst="rect">
            <a:avLst/>
          </a:prstGeom>
          <a:noFill/>
        </p:spPr>
        <p:txBody>
          <a:bodyPr wrap="square" rtlCol="0">
            <a:spAutoFit/>
          </a:bodyPr>
          <a:lstStyle/>
          <a:p>
            <a:pPr indent="457200"/>
            <a:r>
              <a:rPr lang="zh-CN" altLang="en-US" dirty="0" smtClean="0">
                <a:solidFill>
                  <a:srgbClr val="232EBF"/>
                </a:solidFill>
                <a:latin typeface="Times New Roman" charset="0"/>
                <a:ea typeface="Times New Roman" charset="0"/>
                <a:cs typeface="Times New Roman" charset="0"/>
              </a:rPr>
              <a:t>注意</a:t>
            </a:r>
            <a:r>
              <a:rPr lang="zh-CN" altLang="en-US" dirty="0">
                <a:solidFill>
                  <a:srgbClr val="232EBF"/>
                </a:solidFill>
                <a:latin typeface="Times New Roman" charset="0"/>
                <a:ea typeface="Times New Roman" charset="0"/>
                <a:cs typeface="Times New Roman" charset="0"/>
              </a:rPr>
              <a:t>到这一点很重要，</a:t>
            </a:r>
            <a:r>
              <a:rPr lang="en-US" altLang="zh-CN" dirty="0">
                <a:solidFill>
                  <a:srgbClr val="232EBF"/>
                </a:solidFill>
                <a:latin typeface="Times New Roman" charset="0"/>
                <a:ea typeface="Times New Roman" charset="0"/>
                <a:cs typeface="Times New Roman" charset="0"/>
              </a:rPr>
              <a:t>encoder</a:t>
            </a:r>
            <a:r>
              <a:rPr lang="zh-CN" altLang="en-US" dirty="0">
                <a:solidFill>
                  <a:srgbClr val="232EBF"/>
                </a:solidFill>
                <a:latin typeface="Times New Roman" charset="0"/>
                <a:ea typeface="Times New Roman" charset="0"/>
                <a:cs typeface="Times New Roman" charset="0"/>
              </a:rPr>
              <a:t>部分的神经元对</a:t>
            </a:r>
            <a:r>
              <a:rPr lang="en-US" altLang="zh-CN" dirty="0" smtClean="0">
                <a:solidFill>
                  <a:srgbClr val="232EBF"/>
                </a:solidFill>
                <a:latin typeface="Times New Roman" charset="0"/>
                <a:ea typeface="Times New Roman" charset="0"/>
                <a:cs typeface="Times New Roman" charset="0"/>
              </a:rPr>
              <a:t>decoder</a:t>
            </a:r>
            <a:r>
              <a:rPr lang="zh-CN" altLang="en-US" dirty="0">
                <a:solidFill>
                  <a:srgbClr val="232EBF"/>
                </a:solidFill>
                <a:latin typeface="Times New Roman" charset="0"/>
                <a:ea typeface="Times New Roman" charset="0"/>
                <a:cs typeface="Times New Roman" charset="0"/>
              </a:rPr>
              <a:t>部分的神经元起作用</a:t>
            </a:r>
            <a:r>
              <a:rPr lang="zh-CN" altLang="en-US" dirty="0" smtClean="0">
                <a:solidFill>
                  <a:srgbClr val="232EBF"/>
                </a:solidFill>
                <a:latin typeface="Times New Roman" charset="0"/>
                <a:ea typeface="Times New Roman" charset="0"/>
                <a:cs typeface="Times New Roman" charset="0"/>
              </a:rPr>
              <a:t>，也</a:t>
            </a:r>
            <a:r>
              <a:rPr lang="zh-CN" altLang="en-US" dirty="0">
                <a:solidFill>
                  <a:srgbClr val="232EBF"/>
                </a:solidFill>
                <a:latin typeface="Times New Roman" charset="0"/>
                <a:ea typeface="Times New Roman" charset="0"/>
                <a:cs typeface="Times New Roman" charset="0"/>
              </a:rPr>
              <a:t>就是</a:t>
            </a:r>
            <a:r>
              <a:rPr lang="en-US" altLang="zh-CN" dirty="0">
                <a:solidFill>
                  <a:srgbClr val="232EBF"/>
                </a:solidFill>
                <a:latin typeface="Times New Roman" charset="0"/>
                <a:ea typeface="Times New Roman" charset="0"/>
                <a:cs typeface="Times New Roman" charset="0"/>
              </a:rPr>
              <a:t>attention weight</a:t>
            </a:r>
            <a:r>
              <a:rPr lang="zh-CN" altLang="en-US" dirty="0">
                <a:solidFill>
                  <a:srgbClr val="232EBF"/>
                </a:solidFill>
                <a:latin typeface="Times New Roman" charset="0"/>
                <a:ea typeface="Times New Roman" charset="0"/>
                <a:cs typeface="Times New Roman" charset="0"/>
              </a:rPr>
              <a:t>的本质。</a:t>
            </a:r>
          </a:p>
        </p:txBody>
      </p:sp>
    </p:spTree>
    <p:extLst>
      <p:ext uri="{BB962C8B-B14F-4D97-AF65-F5344CB8AC3E}">
        <p14:creationId xmlns:p14="http://schemas.microsoft.com/office/powerpoint/2010/main" val="3345112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689652" y="811695"/>
            <a:ext cx="8468140" cy="887897"/>
          </a:xfrm>
          <a:prstGeom prst="rect">
            <a:avLst/>
          </a:prstGeom>
        </p:spPr>
        <p:txBody>
          <a:bodyPr vert="horz"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is-IS" sz="17600" dirty="0" smtClean="0">
                <a:latin typeface="SimSun" charset="-122"/>
                <a:ea typeface="SimSun" charset="-122"/>
                <a:cs typeface="SimSun" charset="-122"/>
              </a:rPr>
              <a:t>用循环神经网络产生新闻标题</a:t>
            </a:r>
            <a:r>
              <a:rPr lang="is-IS" altLang="zh-CN" sz="4000" dirty="0" smtClean="0"/>
              <a:t>                           </a:t>
            </a:r>
            <a:br>
              <a:rPr lang="is-IS" altLang="zh-CN" sz="4000" dirty="0" smtClean="0"/>
            </a:br>
            <a:endParaRPr kumimoji="1" lang="zh-CN" altLang="en-US" sz="4000" dirty="0"/>
          </a:p>
        </p:txBody>
      </p:sp>
      <p:sp>
        <p:nvSpPr>
          <p:cNvPr id="6" name="矩形 5"/>
          <p:cNvSpPr/>
          <p:nvPr/>
        </p:nvSpPr>
        <p:spPr>
          <a:xfrm>
            <a:off x="1042247" y="2131152"/>
            <a:ext cx="4682692" cy="369332"/>
          </a:xfrm>
          <a:prstGeom prst="rect">
            <a:avLst/>
          </a:prstGeom>
        </p:spPr>
        <p:txBody>
          <a:bodyPr wrap="square">
            <a:spAutoFit/>
          </a:bodyPr>
          <a:lstStyle/>
          <a:p>
            <a:r>
              <a:rPr kumimoji="1" lang="en-US" altLang="zh-CN" b="1" dirty="0" smtClean="0"/>
              <a:t>5.3</a:t>
            </a:r>
            <a:r>
              <a:rPr kumimoji="1" lang="zh-CN" altLang="en-US" b="1" dirty="0" smtClean="0"/>
              <a:t>错误</a:t>
            </a:r>
            <a:endParaRPr lang="zh-CN" altLang="en-US" dirty="0"/>
          </a:p>
        </p:txBody>
      </p:sp>
      <p:sp>
        <p:nvSpPr>
          <p:cNvPr id="7" name="文本框 6"/>
          <p:cNvSpPr txBox="1"/>
          <p:nvPr/>
        </p:nvSpPr>
        <p:spPr>
          <a:xfrm>
            <a:off x="1133061" y="2500484"/>
            <a:ext cx="9581321" cy="2308324"/>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一个缺点就是神经网络趋向于填充</a:t>
            </a:r>
            <a:r>
              <a:rPr lang="zh-CN" altLang="en-US" dirty="0" smtClean="0">
                <a:latin typeface="Times New Roman" charset="0"/>
                <a:ea typeface="Times New Roman" charset="0"/>
                <a:cs typeface="Times New Roman" charset="0"/>
              </a:rPr>
              <a:t>细节时细节发生丢失，</a:t>
            </a:r>
            <a:r>
              <a:rPr lang="zh-CN" altLang="en-US" dirty="0">
                <a:latin typeface="Times New Roman" charset="0"/>
                <a:ea typeface="Times New Roman" charset="0"/>
                <a:cs typeface="Times New Roman" charset="0"/>
              </a:rPr>
              <a:t>比如：</a:t>
            </a:r>
            <a:r>
              <a:rPr lang="en-US" altLang="zh-CN" dirty="0">
                <a:latin typeface="Times New Roman" charset="0"/>
                <a:ea typeface="Times New Roman" charset="0"/>
                <a:cs typeface="Times New Roman" charset="0"/>
              </a:rPr>
              <a:t>target</a:t>
            </a:r>
            <a:r>
              <a:rPr lang="zh-CN" altLang="en-US" dirty="0">
                <a:latin typeface="Times New Roman" charset="0"/>
                <a:ea typeface="Times New Roman" charset="0"/>
                <a:cs typeface="Times New Roman" charset="0"/>
              </a:rPr>
              <a:t>是 </a:t>
            </a:r>
            <a:r>
              <a:rPr lang="en-US" altLang="zh-CN" dirty="0">
                <a:latin typeface="Times New Roman" charset="0"/>
                <a:ea typeface="Times New Roman" charset="0"/>
                <a:cs typeface="Times New Roman" charset="0"/>
              </a:rPr>
              <a:t>72 people died when a truck plunged into a gorge on Friday</a:t>
            </a:r>
            <a:r>
              <a:rPr lang="zh-CN" altLang="en-US" dirty="0">
                <a:latin typeface="Times New Roman" charset="0"/>
                <a:ea typeface="Times New Roman" charset="0"/>
                <a:cs typeface="Times New Roman" charset="0"/>
              </a:rPr>
              <a:t>，而模型的预测是 </a:t>
            </a:r>
            <a:r>
              <a:rPr lang="en-US" altLang="zh-CN" dirty="0">
                <a:latin typeface="Times New Roman" charset="0"/>
                <a:ea typeface="Times New Roman" charset="0"/>
                <a:cs typeface="Times New Roman" charset="0"/>
              </a:rPr>
              <a:t>72 killed in truck accident in Russia</a:t>
            </a:r>
            <a:r>
              <a:rPr lang="zh-CN" altLang="en-US" dirty="0">
                <a:latin typeface="Times New Roman" charset="0"/>
                <a:ea typeface="Times New Roman" charset="0"/>
                <a:cs typeface="Times New Roman" charset="0"/>
              </a:rPr>
              <a:t>。这种错误经常出现在</a:t>
            </a:r>
            <a:r>
              <a:rPr lang="en-US" altLang="zh-CN" dirty="0">
                <a:latin typeface="Times New Roman" charset="0"/>
                <a:ea typeface="Times New Roman" charset="0"/>
                <a:cs typeface="Times New Roman" charset="0"/>
              </a:rPr>
              <a:t>decoder beam</a:t>
            </a:r>
            <a:r>
              <a:rPr lang="zh-CN" altLang="en-US" dirty="0">
                <a:latin typeface="Times New Roman" charset="0"/>
                <a:ea typeface="Times New Roman" charset="0"/>
                <a:cs typeface="Times New Roman" charset="0"/>
              </a:rPr>
              <a:t>很小的情况下</a:t>
            </a:r>
            <a:r>
              <a:rPr lang="zh-CN" altLang="en-US" dirty="0" smtClean="0">
                <a:latin typeface="Times New Roman" charset="0"/>
                <a:ea typeface="Times New Roman" charset="0"/>
                <a:cs typeface="Times New Roman" charset="0"/>
              </a:rPr>
              <a:t>。</a:t>
            </a:r>
            <a:endParaRPr lang="en-US" altLang="zh-CN" dirty="0" smtClean="0">
              <a:latin typeface="Times New Roman" charset="0"/>
              <a:ea typeface="Times New Roman" charset="0"/>
              <a:cs typeface="Times New Roman" charset="0"/>
            </a:endParaRPr>
          </a:p>
          <a:p>
            <a:pPr indent="457200"/>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生成的</a:t>
            </a:r>
            <a:r>
              <a:rPr lang="en-US" altLang="zh-CN" dirty="0">
                <a:latin typeface="Times New Roman" charset="0"/>
                <a:ea typeface="Times New Roman" charset="0"/>
                <a:cs typeface="Times New Roman" charset="0"/>
              </a:rPr>
              <a:t>headline</a:t>
            </a:r>
            <a:r>
              <a:rPr lang="zh-CN" altLang="en-US" dirty="0">
                <a:latin typeface="Times New Roman" charset="0"/>
                <a:ea typeface="Times New Roman" charset="0"/>
                <a:cs typeface="Times New Roman" charset="0"/>
              </a:rPr>
              <a:t>与输入的文本没有太大的关系，这些</a:t>
            </a:r>
            <a:r>
              <a:rPr lang="en-US" altLang="zh-CN" dirty="0">
                <a:latin typeface="Times New Roman" charset="0"/>
                <a:ea typeface="Times New Roman" charset="0"/>
                <a:cs typeface="Times New Roman" charset="0"/>
              </a:rPr>
              <a:t>headline</a:t>
            </a:r>
            <a:r>
              <a:rPr lang="zh-CN" altLang="en-US" dirty="0">
                <a:latin typeface="Times New Roman" charset="0"/>
                <a:ea typeface="Times New Roman" charset="0"/>
                <a:cs typeface="Times New Roman" charset="0"/>
              </a:rPr>
              <a:t>在训练集中出现太多次。这种错误常出现在</a:t>
            </a:r>
            <a:r>
              <a:rPr lang="en-US" altLang="zh-CN" dirty="0">
                <a:latin typeface="Times New Roman" charset="0"/>
                <a:ea typeface="Times New Roman" charset="0"/>
                <a:cs typeface="Times New Roman" charset="0"/>
              </a:rPr>
              <a:t>decoder beam</a:t>
            </a:r>
            <a:r>
              <a:rPr lang="zh-CN" altLang="en-US" dirty="0">
                <a:latin typeface="Times New Roman" charset="0"/>
                <a:ea typeface="Times New Roman" charset="0"/>
                <a:cs typeface="Times New Roman" charset="0"/>
              </a:rPr>
              <a:t>很大的情况下。</a:t>
            </a:r>
            <a:endParaRPr lang="en-US" altLang="zh-CN" dirty="0">
              <a:latin typeface="Times New Roman" charset="0"/>
              <a:ea typeface="Times New Roman" charset="0"/>
              <a:cs typeface="Times New Roman" charset="0"/>
            </a:endParaRPr>
          </a:p>
          <a:p>
            <a:pPr indent="457200"/>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上述两种错误反映了本文的模型对</a:t>
            </a:r>
            <a:r>
              <a:rPr lang="en-US" altLang="zh-CN" dirty="0">
                <a:latin typeface="Times New Roman" charset="0"/>
                <a:ea typeface="Times New Roman" charset="0"/>
                <a:cs typeface="Times New Roman" charset="0"/>
              </a:rPr>
              <a:t>decoder </a:t>
            </a:r>
            <a:r>
              <a:rPr lang="en-US" altLang="zh-CN" dirty="0" smtClean="0">
                <a:latin typeface="Times New Roman" charset="0"/>
                <a:ea typeface="Times New Roman" charset="0"/>
                <a:cs typeface="Times New Roman" charset="0"/>
              </a:rPr>
              <a:t>beam(</a:t>
            </a:r>
            <a:r>
              <a:rPr lang="zh-CN" altLang="en-US" dirty="0" smtClean="0">
                <a:latin typeface="Times New Roman" charset="0"/>
                <a:ea typeface="Times New Roman" charset="0"/>
                <a:cs typeface="Times New Roman" charset="0"/>
              </a:rPr>
              <a:t>解码集</a:t>
            </a:r>
            <a:r>
              <a:rPr lang="en-US" altLang="zh-CN" dirty="0" smtClean="0">
                <a:latin typeface="Times New Roman" charset="0"/>
                <a:ea typeface="Times New Roman" charset="0"/>
                <a:cs typeface="Times New Roman" charset="0"/>
              </a:rPr>
              <a:t>)</a:t>
            </a:r>
            <a:r>
              <a:rPr lang="zh-CN" altLang="en-US" dirty="0" smtClean="0">
                <a:latin typeface="Times New Roman" charset="0"/>
                <a:ea typeface="Times New Roman" charset="0"/>
                <a:cs typeface="Times New Roman" charset="0"/>
              </a:rPr>
              <a:t>非常</a:t>
            </a:r>
            <a:r>
              <a:rPr lang="zh-CN" altLang="en-US" dirty="0">
                <a:latin typeface="Times New Roman" charset="0"/>
                <a:ea typeface="Times New Roman" charset="0"/>
                <a:cs typeface="Times New Roman" charset="0"/>
              </a:rPr>
              <a:t>敏感</a:t>
            </a:r>
            <a:r>
              <a:rPr lang="zh-CN" altLang="en-US" dirty="0" smtClean="0">
                <a:latin typeface="Times New Roman" charset="0"/>
                <a:ea typeface="Times New Roman" charset="0"/>
                <a:cs typeface="Times New Roman" charset="0"/>
              </a:rPr>
              <a:t>。</a:t>
            </a:r>
            <a:endParaRPr lang="zh-CN" alt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006177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3"/>
          <p:cNvSpPr>
            <a:spLocks noChangeArrowheads="1"/>
          </p:cNvSpPr>
          <p:nvPr/>
        </p:nvSpPr>
        <p:spPr bwMode="auto">
          <a:xfrm>
            <a:off x="1074819" y="1862838"/>
            <a:ext cx="10021923" cy="163121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    </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我们</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使用圆圈来表示</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神经</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网络的输入，</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标</a:t>
            </a:r>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上</a:t>
            </a:r>
            <a:r>
              <a:rPr lang="en-US" altLang="zh-CN" sz="2000" dirty="0" smtClean="0">
                <a:latin typeface="SimSun" charset="-122"/>
                <a:ea typeface="SimSun" charset="-122"/>
                <a:cs typeface="SimSun" charset="-122"/>
              </a:rPr>
              <a:t>”+1”</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的</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圆圈被称为</a:t>
            </a:r>
            <a:r>
              <a:rPr kumimoji="0" lang="zh-CN" altLang="zh-CN" sz="2000" i="0" u="none" strike="noStrike" cap="none" normalizeH="0" baseline="0" dirty="0">
                <a:ln>
                  <a:noFill/>
                </a:ln>
                <a:solidFill>
                  <a:srgbClr val="000000"/>
                </a:solidFill>
                <a:effectLst/>
                <a:latin typeface="SimSun" charset="-122"/>
                <a:ea typeface="SimSun" charset="-122"/>
                <a:cs typeface="SimSun" charset="-122"/>
              </a:rPr>
              <a:t>偏置节点</a:t>
            </a:r>
            <a:r>
              <a:rPr kumimoji="0" lang="zh-CN" altLang="zh-CN" sz="2000" i="0" u="none" strike="noStrike" cap="none" normalizeH="0" baseline="0" dirty="0" smtClean="0">
                <a:ln>
                  <a:noFill/>
                </a:ln>
                <a:effectLst/>
                <a:latin typeface="SimSun" charset="-122"/>
                <a:ea typeface="SimSun" charset="-122"/>
                <a:cs typeface="SimSun" charset="-122"/>
              </a:rPr>
              <a:t>，也</a:t>
            </a:r>
            <a:r>
              <a:rPr kumimoji="0" lang="zh-CN" altLang="zh-CN" sz="2000" i="0" u="none" strike="noStrike" cap="none" normalizeH="0" baseline="0" dirty="0">
                <a:ln>
                  <a:noFill/>
                </a:ln>
                <a:effectLst/>
                <a:latin typeface="SimSun" charset="-122"/>
                <a:ea typeface="SimSun" charset="-122"/>
                <a:cs typeface="SimSun" charset="-122"/>
              </a:rPr>
              <a:t>就是截距项。神经网络最左边的一层叫做</a:t>
            </a:r>
            <a:r>
              <a:rPr kumimoji="0" lang="zh-CN" altLang="zh-CN" sz="2000" i="0" u="none" strike="noStrike" cap="none" normalizeH="0" baseline="0" dirty="0">
                <a:ln>
                  <a:noFill/>
                </a:ln>
                <a:solidFill>
                  <a:srgbClr val="000000"/>
                </a:solidFill>
                <a:effectLst/>
                <a:latin typeface="SimSun" charset="-122"/>
                <a:ea typeface="SimSun" charset="-122"/>
                <a:cs typeface="SimSun" charset="-122"/>
              </a:rPr>
              <a:t>输入层</a:t>
            </a:r>
            <a:r>
              <a:rPr kumimoji="0" lang="zh-CN" altLang="zh-CN" sz="2000" i="0" u="none" strike="noStrike" cap="none" normalizeH="0" baseline="0" dirty="0">
                <a:ln>
                  <a:noFill/>
                </a:ln>
                <a:effectLst/>
                <a:latin typeface="SimSun" charset="-122"/>
                <a:ea typeface="SimSun" charset="-122"/>
                <a:cs typeface="SimSun" charset="-122"/>
              </a:rPr>
              <a:t>，最右的一层叫做</a:t>
            </a:r>
            <a:r>
              <a:rPr kumimoji="0" lang="zh-CN" altLang="zh-CN" sz="2000" i="0" u="none" strike="noStrike" cap="none" normalizeH="0" baseline="0" dirty="0">
                <a:ln>
                  <a:noFill/>
                </a:ln>
                <a:solidFill>
                  <a:srgbClr val="000000"/>
                </a:solidFill>
                <a:effectLst/>
                <a:latin typeface="SimSun" charset="-122"/>
                <a:ea typeface="SimSun" charset="-122"/>
                <a:cs typeface="SimSun" charset="-122"/>
              </a:rPr>
              <a:t>输出层</a:t>
            </a:r>
            <a:r>
              <a:rPr kumimoji="0" lang="zh-CN" altLang="zh-CN" sz="2000" i="0" u="none" strike="noStrike" cap="none" normalizeH="0" baseline="0" dirty="0">
                <a:ln>
                  <a:noFill/>
                </a:ln>
                <a:effectLst/>
                <a:latin typeface="SimSun" charset="-122"/>
                <a:ea typeface="SimSun" charset="-122"/>
                <a:cs typeface="SimSun" charset="-122"/>
              </a:rPr>
              <a:t>（本例中，输出层只有一个节点）</a:t>
            </a:r>
            <a:r>
              <a:rPr kumimoji="0" lang="zh-CN" altLang="zh-CN" sz="2000" i="0" u="none" strike="noStrike" cap="none" normalizeH="0" baseline="0" dirty="0" smtClean="0">
                <a:ln>
                  <a:noFill/>
                </a:ln>
                <a:effectLst/>
                <a:latin typeface="SimSun" charset="-122"/>
                <a:ea typeface="SimSun" charset="-122"/>
                <a:cs typeface="SimSun" charset="-122"/>
              </a:rPr>
              <a:t>。中间</a:t>
            </a:r>
            <a:r>
              <a:rPr kumimoji="0" lang="zh-CN" altLang="zh-CN" sz="2000" i="0" u="none" strike="noStrike" cap="none" normalizeH="0" baseline="0" dirty="0">
                <a:ln>
                  <a:noFill/>
                </a:ln>
                <a:effectLst/>
                <a:latin typeface="SimSun" charset="-122"/>
                <a:ea typeface="SimSun" charset="-122"/>
                <a:cs typeface="SimSun" charset="-122"/>
              </a:rPr>
              <a:t>所有节点组成的一层叫做</a:t>
            </a:r>
            <a:r>
              <a:rPr kumimoji="0" lang="zh-CN" altLang="zh-CN" sz="2000" i="0" u="none" strike="noStrike" cap="none" normalizeH="0" baseline="0" dirty="0">
                <a:ln>
                  <a:noFill/>
                </a:ln>
                <a:solidFill>
                  <a:srgbClr val="000000"/>
                </a:solidFill>
                <a:effectLst/>
                <a:latin typeface="SimSun" charset="-122"/>
                <a:ea typeface="SimSun" charset="-122"/>
                <a:cs typeface="SimSun" charset="-122"/>
              </a:rPr>
              <a:t>隐藏层</a:t>
            </a:r>
            <a:r>
              <a:rPr kumimoji="0" lang="zh-CN" altLang="zh-CN" sz="2000" i="0" u="none" strike="noStrike" cap="none" normalizeH="0" baseline="0" dirty="0">
                <a:ln>
                  <a:noFill/>
                </a:ln>
                <a:effectLst/>
                <a:latin typeface="SimSun" charset="-122"/>
                <a:ea typeface="SimSun" charset="-122"/>
                <a:cs typeface="SimSun" charset="-122"/>
              </a:rPr>
              <a:t>，因为我们不能在训练样本集中观测到它们的值。同时可以看到，以上神经网络的例子中有3个</a:t>
            </a:r>
            <a:r>
              <a:rPr kumimoji="0" lang="zh-CN" altLang="zh-CN" sz="2000" i="0" u="none" strike="noStrike" cap="none" normalizeH="0" baseline="0" dirty="0">
                <a:ln>
                  <a:noFill/>
                </a:ln>
                <a:solidFill>
                  <a:srgbClr val="000000"/>
                </a:solidFill>
                <a:effectLst/>
                <a:latin typeface="SimSun" charset="-122"/>
                <a:ea typeface="SimSun" charset="-122"/>
                <a:cs typeface="SimSun" charset="-122"/>
              </a:rPr>
              <a:t>输入单元</a:t>
            </a:r>
            <a:r>
              <a:rPr kumimoji="0" lang="zh-CN" altLang="zh-CN" sz="2000" i="0" u="none" strike="noStrike" cap="none" normalizeH="0" baseline="0" dirty="0">
                <a:ln>
                  <a:noFill/>
                </a:ln>
                <a:effectLst/>
                <a:latin typeface="SimSun" charset="-122"/>
                <a:ea typeface="SimSun" charset="-122"/>
                <a:cs typeface="SimSun" charset="-122"/>
              </a:rPr>
              <a:t>（偏置单元不计在内）</a:t>
            </a:r>
            <a:r>
              <a:rPr kumimoji="0" lang="zh-CN" altLang="zh-CN" sz="2000" i="0" u="none" strike="noStrike" cap="none" normalizeH="0" baseline="0" dirty="0" smtClean="0">
                <a:ln>
                  <a:noFill/>
                </a:ln>
                <a:effectLst/>
                <a:latin typeface="SimSun" charset="-122"/>
                <a:ea typeface="SimSun" charset="-122"/>
                <a:cs typeface="SimSun" charset="-122"/>
              </a:rPr>
              <a:t>，3</a:t>
            </a:r>
            <a:r>
              <a:rPr kumimoji="0" lang="zh-CN" altLang="zh-CN" sz="2000" i="0" u="none" strike="noStrike" cap="none" normalizeH="0" baseline="0" dirty="0">
                <a:ln>
                  <a:noFill/>
                </a:ln>
                <a:effectLst/>
                <a:latin typeface="SimSun" charset="-122"/>
                <a:ea typeface="SimSun" charset="-122"/>
                <a:cs typeface="SimSun" charset="-122"/>
              </a:rPr>
              <a:t>个</a:t>
            </a:r>
            <a:r>
              <a:rPr kumimoji="0" lang="zh-CN" altLang="zh-CN" sz="2000" i="0" u="none" strike="noStrike" cap="none" normalizeH="0" baseline="0" dirty="0">
                <a:ln>
                  <a:noFill/>
                </a:ln>
                <a:solidFill>
                  <a:srgbClr val="000000"/>
                </a:solidFill>
                <a:effectLst/>
                <a:latin typeface="SimSun" charset="-122"/>
                <a:ea typeface="SimSun" charset="-122"/>
                <a:cs typeface="SimSun" charset="-122"/>
              </a:rPr>
              <a:t>隐藏单元</a:t>
            </a:r>
            <a:r>
              <a:rPr kumimoji="0" lang="zh-CN" altLang="zh-CN" sz="2000" i="0" u="none" strike="noStrike" cap="none" normalizeH="0" baseline="0" dirty="0">
                <a:ln>
                  <a:noFill/>
                </a:ln>
                <a:effectLst/>
                <a:latin typeface="SimSun" charset="-122"/>
                <a:ea typeface="SimSun" charset="-122"/>
                <a:cs typeface="SimSun" charset="-122"/>
              </a:rPr>
              <a:t>及一个</a:t>
            </a:r>
            <a:r>
              <a:rPr kumimoji="0" lang="zh-CN" altLang="zh-CN" sz="2000" i="0" u="none" strike="noStrike" cap="none" normalizeH="0" baseline="0" dirty="0">
                <a:ln>
                  <a:noFill/>
                </a:ln>
                <a:solidFill>
                  <a:srgbClr val="000000"/>
                </a:solidFill>
                <a:effectLst/>
                <a:latin typeface="SimSun" charset="-122"/>
                <a:ea typeface="SimSun" charset="-122"/>
                <a:cs typeface="SimSun" charset="-122"/>
              </a:rPr>
              <a:t>输出单元</a:t>
            </a:r>
            <a:endParaRPr kumimoji="0" lang="zh-CN" altLang="zh-CN" sz="2000" i="0" u="none" strike="noStrike" cap="none" normalizeH="0" baseline="0" dirty="0">
              <a:ln>
                <a:noFill/>
              </a:ln>
              <a:solidFill>
                <a:schemeClr val="tx1"/>
              </a:solidFill>
              <a:effectLst/>
              <a:latin typeface="SimSun" charset="-122"/>
              <a:ea typeface="SimSun" charset="-122"/>
              <a:cs typeface="SimSun" charset="-122"/>
            </a:endParaRPr>
          </a:p>
        </p:txBody>
      </p:sp>
      <mc:AlternateContent xmlns:mc="http://schemas.openxmlformats.org/markup-compatibility/2006" xmlns:a14="http://schemas.microsoft.com/office/drawing/2010/main">
        <mc:Choice Requires="a14">
          <p:sp>
            <p:nvSpPr>
              <p:cNvPr id="14" name="Rectangle 15"/>
              <p:cNvSpPr>
                <a:spLocks noChangeArrowheads="1"/>
              </p:cNvSpPr>
              <p:nvPr/>
            </p:nvSpPr>
            <p:spPr bwMode="auto">
              <a:xfrm>
                <a:off x="1074820" y="3782239"/>
                <a:ext cx="10021923" cy="2154629"/>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    </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我们用</a:t>
                </a:r>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 </a:t>
                </a:r>
                <a14:m>
                  <m:oMath xmlns:m="http://schemas.openxmlformats.org/officeDocument/2006/math">
                    <m:sSub>
                      <m:sSub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b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𝑛</m:t>
                        </m:r>
                      </m:e>
                      <m:sub>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sub>
                    </m:sSub>
                    <m:r>
                      <a:rPr kumimoji="0" lang="zh-CN" altLang="en-US" sz="2000" b="0" i="0" u="none" strike="noStrike" cap="none" normalizeH="0" baseline="0" smtClean="0">
                        <a:ln>
                          <a:noFill/>
                        </a:ln>
                        <a:solidFill>
                          <a:schemeClr val="tx1"/>
                        </a:solidFill>
                        <a:effectLst/>
                        <a:latin typeface="Cambria Math" charset="0"/>
                        <a:ea typeface="SimSun" charset="-122"/>
                        <a:cs typeface="SimSun" charset="-122"/>
                      </a:rPr>
                      <m:t> </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来</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表示网络的层数，本例中</a:t>
                </a:r>
                <a14:m>
                  <m:oMath xmlns:m="http://schemas.openxmlformats.org/officeDocument/2006/math">
                    <m:sSub>
                      <m:sSubPr>
                        <m:ctrlPr>
                          <a:rPr lang="en-US" altLang="zh-CN" sz="2000" i="1">
                            <a:latin typeface="Cambria Math" charset="0"/>
                            <a:ea typeface="SimSun" charset="-122"/>
                            <a:cs typeface="SimSun" charset="-122"/>
                          </a:rPr>
                        </m:ctrlPr>
                      </m:sSubPr>
                      <m:e>
                        <m:r>
                          <a:rPr lang="zh-CN" altLang="en-US" sz="2000" b="0" i="1" smtClean="0">
                            <a:latin typeface="Cambria Math" charset="0"/>
                            <a:ea typeface="SimSun" charset="-122"/>
                            <a:cs typeface="SimSun" charset="-122"/>
                          </a:rPr>
                          <m:t> </m:t>
                        </m:r>
                        <m:r>
                          <a:rPr lang="en-US" altLang="zh-CN" sz="2000" i="1">
                            <a:latin typeface="Cambria Math" charset="0"/>
                            <a:ea typeface="SimSun" charset="-122"/>
                            <a:cs typeface="SimSun" charset="-122"/>
                          </a:rPr>
                          <m:t>𝑛</m:t>
                        </m:r>
                      </m:e>
                      <m:sub>
                        <m:r>
                          <a:rPr lang="en-US" altLang="zh-CN" sz="2000" i="1">
                            <a:latin typeface="Cambria Math" charset="0"/>
                            <a:ea typeface="SimSun" charset="-122"/>
                            <a:cs typeface="SimSun" charset="-122"/>
                          </a:rPr>
                          <m:t>𝑙</m:t>
                        </m:r>
                      </m:sub>
                    </m:sSub>
                    <m:r>
                      <a:rPr lang="en-US" altLang="zh-CN" sz="2000" b="0" i="0" smtClean="0">
                        <a:latin typeface="Cambria Math" charset="0"/>
                        <a:ea typeface="SimSun" charset="-122"/>
                        <a:cs typeface="SimSun" charset="-122"/>
                      </a:rPr>
                      <m:t>=3</m:t>
                    </m:r>
                  </m:oMath>
                </a14:m>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 </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我们</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将</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第</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层记为</a:t>
                </a:r>
                <a14:m>
                  <m:oMath xmlns:m="http://schemas.openxmlformats.org/officeDocument/2006/math">
                    <m:sSub>
                      <m:sSub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b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𝐿</m:t>
                        </m:r>
                      </m:e>
                      <m:sub>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sub>
                    </m:sSub>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，于是</a:t>
                </a:r>
                <a14:m>
                  <m:oMath xmlns:m="http://schemas.openxmlformats.org/officeDocument/2006/math">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𝐿</m:t>
                        </m:r>
                      </m:e>
                      <m:sub>
                        <m:r>
                          <a:rPr lang="en-US" altLang="zh-CN" sz="2000" b="0" i="1" smtClean="0">
                            <a:latin typeface="Cambria Math" charset="0"/>
                            <a:ea typeface="SimSun" charset="-122"/>
                            <a:cs typeface="SimSun" charset="-122"/>
                          </a:rPr>
                          <m:t>1</m:t>
                        </m:r>
                      </m:sub>
                    </m:sSub>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是</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输入层，输出层</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是</a:t>
                </a:r>
                <a14:m>
                  <m:oMath xmlns:m="http://schemas.openxmlformats.org/officeDocument/2006/math">
                    <m:sSub>
                      <m:sSub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b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𝐿</m:t>
                        </m:r>
                      </m:e>
                      <m:sub>
                        <m:sSub>
                          <m:sSub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b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𝑛</m:t>
                            </m:r>
                          </m:e>
                          <m:sub>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sub>
                        </m:sSub>
                      </m:sub>
                    </m:sSub>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本例神经网络有</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参数</a:t>
                </a:r>
                <a14:m>
                  <m:oMath xmlns:m="http://schemas.openxmlformats.org/officeDocument/2006/math">
                    <m:d>
                      <m:dPr>
                        <m:ctrlPr>
                          <a:rPr kumimoji="0" lang="mr-IN" altLang="zh-CN" sz="2000" b="0" i="1" u="none" strike="noStrike" cap="none" normalizeH="0" baseline="0" smtClean="0">
                            <a:ln>
                              <a:noFill/>
                            </a:ln>
                            <a:solidFill>
                              <a:schemeClr val="tx1"/>
                            </a:solidFill>
                            <a:effectLst/>
                            <a:latin typeface="Cambria Math" charset="0"/>
                            <a:ea typeface="SimSun" charset="-122"/>
                            <a:cs typeface="SimSun" charset="-122"/>
                          </a:rPr>
                        </m:ctrlPr>
                      </m:d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𝑊</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𝑏</m:t>
                        </m:r>
                      </m:e>
                    </m:d>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d>
                      <m:dPr>
                        <m:ctrlPr>
                          <a:rPr kumimoji="0" lang="mr-IN" altLang="zh-CN" sz="2000" b="0" i="1" u="none" strike="noStrike" cap="none" normalizeH="0" baseline="0" smtClean="0">
                            <a:ln>
                              <a:noFill/>
                            </a:ln>
                            <a:solidFill>
                              <a:schemeClr val="tx1"/>
                            </a:solidFill>
                            <a:effectLst/>
                            <a:latin typeface="Cambria Math" charset="0"/>
                            <a:ea typeface="SimSun" charset="-122"/>
                            <a:cs typeface="SimSun" charset="-122"/>
                          </a:rPr>
                        </m:ctrlPr>
                      </m:dPr>
                      <m:e>
                        <m:sSup>
                          <m:sSupPr>
                            <m:ctrlPr>
                              <a:rPr kumimoji="0" lang="mr-IN" altLang="zh-CN" sz="2000" b="0" i="1" u="none" strike="noStrike" cap="none" normalizeH="0" baseline="0" smtClean="0">
                                <a:ln>
                                  <a:noFill/>
                                </a:ln>
                                <a:solidFill>
                                  <a:schemeClr val="tx1"/>
                                </a:solidFill>
                                <a:effectLst/>
                                <a:latin typeface="Cambria Math" charset="0"/>
                                <a:ea typeface="SimSun" charset="-122"/>
                                <a:cs typeface="SimSun" charset="-122"/>
                              </a:rPr>
                            </m:ctrlPr>
                          </m:sSup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𝑊</m:t>
                            </m:r>
                          </m:e>
                          <m:sup>
                            <m:d>
                              <m:dPr>
                                <m:ctrlPr>
                                  <a:rPr kumimoji="0" lang="mr-IN" altLang="zh-CN" sz="2000" b="0" i="1" u="none" strike="noStrike" cap="none" normalizeH="0" baseline="0" smtClean="0">
                                    <a:ln>
                                      <a:noFill/>
                                    </a:ln>
                                    <a:solidFill>
                                      <a:schemeClr val="tx1"/>
                                    </a:solidFill>
                                    <a:effectLst/>
                                    <a:latin typeface="Cambria Math" charset="0"/>
                                    <a:ea typeface="SimSun" charset="-122"/>
                                    <a:cs typeface="SimSun" charset="-122"/>
                                  </a:rPr>
                                </m:ctrlPr>
                              </m:d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1</m:t>
                                </m:r>
                              </m:e>
                            </m:d>
                          </m:sup>
                        </m:sSup>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sSup>
                          <m:sSup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p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𝑏</m:t>
                            </m:r>
                          </m:e>
                          <m:sup>
                            <m:d>
                              <m:dPr>
                                <m:ctrlPr>
                                  <a:rPr kumimoji="0" lang="mr-IN" altLang="zh-CN" sz="2000" b="0" i="1" u="none" strike="noStrike" cap="none" normalizeH="0" baseline="0" smtClean="0">
                                    <a:ln>
                                      <a:noFill/>
                                    </a:ln>
                                    <a:solidFill>
                                      <a:schemeClr val="tx1"/>
                                    </a:solidFill>
                                    <a:effectLst/>
                                    <a:latin typeface="Cambria Math" charset="0"/>
                                    <a:ea typeface="SimSun" charset="-122"/>
                                    <a:cs typeface="SimSun" charset="-122"/>
                                  </a:rPr>
                                </m:ctrlPr>
                              </m:d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1</m:t>
                                </m:r>
                              </m:e>
                            </m:d>
                          </m:sup>
                        </m:sSup>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sSup>
                          <m:sSup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p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𝑊</m:t>
                            </m:r>
                          </m:e>
                          <m:sup>
                            <m:d>
                              <m:dPr>
                                <m:ctrlPr>
                                  <a:rPr kumimoji="0" lang="mr-IN" altLang="zh-CN" sz="2000" b="0" i="1" u="none" strike="noStrike" cap="none" normalizeH="0" baseline="0" smtClean="0">
                                    <a:ln>
                                      <a:noFill/>
                                    </a:ln>
                                    <a:solidFill>
                                      <a:schemeClr val="tx1"/>
                                    </a:solidFill>
                                    <a:effectLst/>
                                    <a:latin typeface="Cambria Math" charset="0"/>
                                    <a:ea typeface="SimSun" charset="-122"/>
                                    <a:cs typeface="SimSun" charset="-122"/>
                                  </a:rPr>
                                </m:ctrlPr>
                              </m:d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2</m:t>
                                </m:r>
                              </m:e>
                            </m:d>
                          </m:sup>
                        </m:sSup>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sSup>
                          <m:sSup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p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𝑏</m:t>
                            </m:r>
                          </m:e>
                          <m:sup>
                            <m:d>
                              <m:dPr>
                                <m:ctrlPr>
                                  <a:rPr kumimoji="0" lang="mr-IN" altLang="zh-CN" sz="2000" b="0" i="1" u="none" strike="noStrike" cap="none" normalizeH="0" baseline="0" smtClean="0">
                                    <a:ln>
                                      <a:noFill/>
                                    </a:ln>
                                    <a:solidFill>
                                      <a:schemeClr val="tx1"/>
                                    </a:solidFill>
                                    <a:effectLst/>
                                    <a:latin typeface="Cambria Math" charset="0"/>
                                    <a:ea typeface="SimSun" charset="-122"/>
                                    <a:cs typeface="SimSun" charset="-122"/>
                                  </a:rPr>
                                </m:ctrlPr>
                              </m:d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2</m:t>
                                </m:r>
                              </m:e>
                            </m:d>
                          </m:sup>
                        </m:sSup>
                      </m:e>
                    </m:d>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，其中</a:t>
                </a:r>
                <a14:m>
                  <m:oMath xmlns:m="http://schemas.openxmlformats.org/officeDocument/2006/math">
                    <m:sSubSup>
                      <m:sSubSup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bSup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𝑊</m:t>
                        </m:r>
                      </m:e>
                      <m:sub>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𝑖𝑗</m:t>
                        </m:r>
                      </m:sub>
                      <m:sup>
                        <m:d>
                          <m:dPr>
                            <m:ctrlPr>
                              <a:rPr kumimoji="0" lang="mr-IN" altLang="zh-CN" sz="2000" b="0" i="1" u="none" strike="noStrike" cap="none" normalizeH="0" baseline="0" smtClean="0">
                                <a:ln>
                                  <a:noFill/>
                                </a:ln>
                                <a:solidFill>
                                  <a:schemeClr val="tx1"/>
                                </a:solidFill>
                                <a:effectLst/>
                                <a:latin typeface="Cambria Math" charset="0"/>
                                <a:ea typeface="SimSun" charset="-122"/>
                                <a:cs typeface="SimSun" charset="-122"/>
                              </a:rPr>
                            </m:ctrlPr>
                          </m:d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e>
                        </m:d>
                      </m:sup>
                    </m:sSubSup>
                  </m:oMath>
                </a14:m>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下面</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的式子中用</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到</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是第</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层第</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𝑗</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单元</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与</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第</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+1</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层第</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𝑖</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单元</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之间的联接</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参数</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其实</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就是连接线上的权重，注意标号</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顺序</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lang="en-US" altLang="zh-CN" sz="2000" dirty="0" smtClean="0">
                    <a:latin typeface="SimSun" charset="-122"/>
                    <a:ea typeface="SimSun" charset="-122"/>
                    <a:cs typeface="SimSun" charset="-122"/>
                  </a:rPr>
                  <a:t>,</a:t>
                </a:r>
                <a14:m>
                  <m:oMath xmlns:m="http://schemas.openxmlformats.org/officeDocument/2006/math">
                    <m:sSubSup>
                      <m:sSubSupPr>
                        <m:ctrlPr>
                          <a:rPr lang="en-US" altLang="zh-CN" sz="2000" i="1" smtClean="0">
                            <a:latin typeface="Cambria Math" charset="0"/>
                            <a:ea typeface="SimSun" charset="-122"/>
                            <a:cs typeface="SimSun" charset="-122"/>
                          </a:rPr>
                        </m:ctrlPr>
                      </m:sSubSupPr>
                      <m:e>
                        <m:r>
                          <a:rPr lang="en-US" altLang="zh-CN" sz="2000" b="0" i="1" smtClean="0">
                            <a:latin typeface="Cambria Math" charset="0"/>
                            <a:ea typeface="SimSun" charset="-122"/>
                            <a:cs typeface="SimSun" charset="-122"/>
                          </a:rPr>
                          <m:t>𝑏</m:t>
                        </m:r>
                      </m:e>
                      <m:sub>
                        <m:r>
                          <a:rPr lang="en-US" altLang="zh-CN" sz="2000" b="0" i="1" smtClean="0">
                            <a:latin typeface="Cambria Math" charset="0"/>
                            <a:ea typeface="SimSun" charset="-122"/>
                            <a:cs typeface="SimSun" charset="-122"/>
                          </a:rPr>
                          <m:t>𝑖</m:t>
                        </m:r>
                      </m:sub>
                      <m:sup>
                        <m:d>
                          <m:dPr>
                            <m:ctrlPr>
                              <a:rPr lang="mr-IN" altLang="zh-CN" sz="2000" i="1" smtClean="0">
                                <a:latin typeface="Cambria Math" charset="0"/>
                                <a:ea typeface="SimSun" charset="-122"/>
                                <a:cs typeface="SimSun" charset="-122"/>
                              </a:rPr>
                            </m:ctrlPr>
                          </m:dPr>
                          <m:e>
                            <m:r>
                              <a:rPr lang="en-US" altLang="zh-CN" sz="2000" b="0" i="1" smtClean="0">
                                <a:latin typeface="Cambria Math" charset="0"/>
                                <a:ea typeface="SimSun" charset="-122"/>
                                <a:cs typeface="SimSun" charset="-122"/>
                              </a:rPr>
                              <m:t>𝑙</m:t>
                            </m:r>
                          </m:e>
                        </m:d>
                      </m:sup>
                    </m:sSubSup>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是第</a:t>
                </a:r>
                <a14:m>
                  <m:oMath xmlns:m="http://schemas.openxmlformats.org/officeDocument/2006/math">
                    <m:r>
                      <a:rPr lang="en-US" altLang="zh-CN" sz="2000" i="1">
                        <a:latin typeface="Cambria Math" charset="0"/>
                        <a:ea typeface="SimSun" charset="-122"/>
                        <a:cs typeface="SimSun" charset="-122"/>
                      </a:rPr>
                      <m:t>𝑙</m:t>
                    </m:r>
                    <m:r>
                      <a:rPr lang="en-US" altLang="zh-CN" sz="2000" i="1">
                        <a:latin typeface="Cambria Math" charset="0"/>
                        <a:ea typeface="SimSun" charset="-122"/>
                        <a:cs typeface="SimSun" charset="-122"/>
                      </a:rPr>
                      <m:t>+1</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层第</a:t>
                </a:r>
                <a14:m>
                  <m:oMath xmlns:m="http://schemas.openxmlformats.org/officeDocument/2006/math">
                    <m:r>
                      <a:rPr lang="en-US" altLang="zh-CN" sz="2000" i="1">
                        <a:latin typeface="Cambria Math" charset="0"/>
                        <a:ea typeface="SimSun" charset="-122"/>
                        <a:cs typeface="SimSun" charset="-122"/>
                      </a:rPr>
                      <m:t>𝑖</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单元</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的偏置项。因此在本例</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中</a:t>
                </a:r>
                <a14:m>
                  <m:oMath xmlns:m="http://schemas.openxmlformats.org/officeDocument/2006/math">
                    <m:sSup>
                      <m:sSup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p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𝑊</m:t>
                        </m:r>
                      </m:e>
                      <m:sup>
                        <m:d>
                          <m:dPr>
                            <m:ctrlPr>
                              <a:rPr kumimoji="0" lang="mr-IN" altLang="zh-CN" sz="2000" b="0" i="1" u="none" strike="noStrike" cap="none" normalizeH="0" baseline="0" smtClean="0">
                                <a:ln>
                                  <a:noFill/>
                                </a:ln>
                                <a:solidFill>
                                  <a:schemeClr val="tx1"/>
                                </a:solidFill>
                                <a:effectLst/>
                                <a:latin typeface="Cambria Math" charset="0"/>
                                <a:ea typeface="SimSun" charset="-122"/>
                                <a:cs typeface="SimSun" charset="-122"/>
                              </a:rPr>
                            </m:ctrlPr>
                          </m:d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1</m:t>
                            </m:r>
                          </m:e>
                        </m:d>
                      </m:sup>
                    </m:sSup>
                    <m:r>
                      <a:rPr kumimoji="0" lang="en-US" altLang="zh-CN" sz="2000" b="0" i="1" u="none" strike="noStrike" cap="none" normalizeH="0" baseline="0" smtClean="0">
                        <a:ln>
                          <a:noFill/>
                        </a:ln>
                        <a:solidFill>
                          <a:schemeClr val="tx1"/>
                        </a:solidFill>
                        <a:effectLst/>
                        <a:latin typeface="Cambria Math" charset="0"/>
                        <a:ea typeface="Cambria Math" charset="0"/>
                        <a:cs typeface="Cambria Math" charset="0"/>
                      </a:rPr>
                      <m:t>∈</m:t>
                    </m:r>
                    <m:sSup>
                      <m:sSupPr>
                        <m:ctrlPr>
                          <a:rPr kumimoji="0" lang="en-US" altLang="zh-CN" sz="2000" b="0" i="1" u="none" strike="noStrike" cap="none" normalizeH="0" baseline="0" smtClean="0">
                            <a:ln>
                              <a:noFill/>
                            </a:ln>
                            <a:solidFill>
                              <a:schemeClr val="tx1"/>
                            </a:solidFill>
                            <a:effectLst/>
                            <a:latin typeface="Cambria Math" charset="0"/>
                            <a:ea typeface="Cambria Math" charset="0"/>
                            <a:cs typeface="Cambria Math" charset="0"/>
                          </a:rPr>
                        </m:ctrlPr>
                      </m:sSupPr>
                      <m:e>
                        <m:r>
                          <a:rPr kumimoji="0" lang="en-US" altLang="zh-CN" sz="2000" b="0" i="1" u="none" strike="noStrike" cap="none" normalizeH="0" baseline="0" smtClean="0">
                            <a:ln>
                              <a:noFill/>
                            </a:ln>
                            <a:solidFill>
                              <a:schemeClr val="tx1"/>
                            </a:solidFill>
                            <a:effectLst/>
                            <a:latin typeface="Cambria Math" charset="0"/>
                            <a:ea typeface="Cambria Math" charset="0"/>
                            <a:cs typeface="Cambria Math" charset="0"/>
                          </a:rPr>
                          <m:t>𝑅</m:t>
                        </m:r>
                      </m:e>
                      <m:sup>
                        <m:r>
                          <a:rPr kumimoji="0" lang="en-US" altLang="zh-CN" sz="2000" b="0" i="1" u="none" strike="noStrike" cap="none" normalizeH="0" baseline="0" smtClean="0">
                            <a:ln>
                              <a:noFill/>
                            </a:ln>
                            <a:solidFill>
                              <a:schemeClr val="tx1"/>
                            </a:solidFill>
                            <a:effectLst/>
                            <a:latin typeface="Cambria Math" charset="0"/>
                            <a:ea typeface="Cambria Math" charset="0"/>
                            <a:cs typeface="Cambria Math" charset="0"/>
                          </a:rPr>
                          <m:t>3×3</m:t>
                        </m:r>
                      </m:sup>
                    </m:sSup>
                  </m:oMath>
                </a14:m>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a:t>
                </a:r>
                <a:r>
                  <a:rPr lang="en-US" altLang="zh-CN" sz="2000" dirty="0">
                    <a:ea typeface="SimSun" charset="-122"/>
                    <a:cs typeface="SimSun" charset="-122"/>
                  </a:rPr>
                  <a:t> </a:t>
                </a:r>
                <a14:m>
                  <m:oMath xmlns:m="http://schemas.openxmlformats.org/officeDocument/2006/math">
                    <m:sSup>
                      <m:sSupPr>
                        <m:ctrlPr>
                          <a:rPr lang="en-US" altLang="zh-CN" sz="2000" i="1">
                            <a:latin typeface="Cambria Math" charset="0"/>
                            <a:ea typeface="SimSun" charset="-122"/>
                            <a:cs typeface="SimSun" charset="-122"/>
                          </a:rPr>
                        </m:ctrlPr>
                      </m:sSupPr>
                      <m:e>
                        <m:r>
                          <a:rPr lang="en-US" altLang="zh-CN" sz="2000" i="1">
                            <a:latin typeface="Cambria Math" charset="0"/>
                            <a:ea typeface="SimSun" charset="-122"/>
                            <a:cs typeface="SimSun" charset="-122"/>
                          </a:rPr>
                          <m:t>𝑊</m:t>
                        </m:r>
                      </m:e>
                      <m:sup>
                        <m:d>
                          <m:dPr>
                            <m:ctrlPr>
                              <a:rPr lang="mr-IN" altLang="zh-CN" sz="2000" i="1">
                                <a:latin typeface="Cambria Math" charset="0"/>
                                <a:ea typeface="SimSun" charset="-122"/>
                                <a:cs typeface="SimSun" charset="-122"/>
                              </a:rPr>
                            </m:ctrlPr>
                          </m:dPr>
                          <m:e>
                            <m:r>
                              <a:rPr lang="en-US" altLang="zh-CN" sz="2000" b="0" i="1" smtClean="0">
                                <a:latin typeface="Cambria Math" charset="0"/>
                                <a:ea typeface="SimSun" charset="-122"/>
                                <a:cs typeface="SimSun" charset="-122"/>
                              </a:rPr>
                              <m:t>2</m:t>
                            </m:r>
                          </m:e>
                        </m:d>
                      </m:sup>
                    </m:sSup>
                    <m:r>
                      <a:rPr lang="en-US" altLang="zh-CN" sz="2000" i="1">
                        <a:latin typeface="Cambria Math" charset="0"/>
                        <a:ea typeface="Cambria Math" charset="0"/>
                        <a:cs typeface="Cambria Math" charset="0"/>
                      </a:rPr>
                      <m:t>∈</m:t>
                    </m:r>
                    <m:sSup>
                      <m:sSupPr>
                        <m:ctrlPr>
                          <a:rPr lang="en-US" altLang="zh-CN" sz="2000" i="1">
                            <a:latin typeface="Cambria Math" charset="0"/>
                            <a:ea typeface="Cambria Math" charset="0"/>
                            <a:cs typeface="Cambria Math" charset="0"/>
                          </a:rPr>
                        </m:ctrlPr>
                      </m:sSupPr>
                      <m:e>
                        <m:r>
                          <a:rPr lang="en-US" altLang="zh-CN" sz="2000" i="1">
                            <a:latin typeface="Cambria Math" charset="0"/>
                            <a:ea typeface="Cambria Math" charset="0"/>
                            <a:cs typeface="Cambria Math" charset="0"/>
                          </a:rPr>
                          <m:t>𝑅</m:t>
                        </m:r>
                      </m:e>
                      <m:sup>
                        <m:r>
                          <a:rPr lang="en-US" altLang="zh-CN" sz="2000" b="0" i="1" smtClean="0">
                            <a:latin typeface="Cambria Math" charset="0"/>
                            <a:ea typeface="Cambria Math" charset="0"/>
                            <a:cs typeface="Cambria Math" charset="0"/>
                          </a:rPr>
                          <m:t>1</m:t>
                        </m:r>
                        <m:r>
                          <a:rPr lang="en-US" altLang="zh-CN" sz="2000" i="1">
                            <a:latin typeface="Cambria Math" charset="0"/>
                            <a:ea typeface="Cambria Math" charset="0"/>
                            <a:cs typeface="Cambria Math" charset="0"/>
                          </a:rPr>
                          <m:t>×3</m:t>
                        </m:r>
                      </m:sup>
                    </m:sSup>
                  </m:oMath>
                </a14:m>
                <a:r>
                  <a:rPr kumimoji="0" lang="zh-CN" altLang="zh-CN" sz="2000" b="0" i="0" u="none" strike="noStrike" cap="none" normalizeH="0" baseline="0" dirty="0">
                    <a:ln>
                      <a:noFill/>
                    </a:ln>
                    <a:solidFill>
                      <a:schemeClr val="tx1"/>
                    </a:solidFill>
                    <a:effectLst/>
                    <a:latin typeface="SimSun" charset="-122"/>
                    <a:ea typeface="SimSun" charset="-122"/>
                    <a:cs typeface="SimSun" charset="-122"/>
                  </a:rPr>
                  <a:t>注意，没有其他单元连向偏置</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单元</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即</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偏置单元没有</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输入</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因为它们总是</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输出</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+1</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同时，我们</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用</a:t>
                </a:r>
                <a14:m>
                  <m:oMath xmlns:m="http://schemas.openxmlformats.org/officeDocument/2006/math">
                    <m:sSub>
                      <m:sSub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b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𝑠</m:t>
                        </m:r>
                      </m:e>
                      <m:sub>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sub>
                    </m:sSub>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表示第</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层</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的</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节点数</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偏置</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单元不计</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在内</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a:t>
                </a:r>
                <a:endParaRPr kumimoji="0" lang="zh-CN" altLang="zh-CN" sz="2000" b="0" i="0" u="none" strike="noStrike" cap="none" normalizeH="0" baseline="0" dirty="0">
                  <a:ln>
                    <a:noFill/>
                  </a:ln>
                  <a:solidFill>
                    <a:schemeClr val="tx1"/>
                  </a:solidFill>
                  <a:effectLst/>
                  <a:latin typeface="SimSun" charset="-122"/>
                  <a:ea typeface="SimSun" charset="-122"/>
                  <a:cs typeface="SimSun" charset="-122"/>
                </a:endParaRPr>
              </a:p>
            </p:txBody>
          </p:sp>
        </mc:Choice>
        <mc:Fallback xmlns="">
          <p:sp>
            <p:nvSpPr>
              <p:cNvPr id="14" name="Rectangle 15"/>
              <p:cNvSpPr>
                <a:spLocks noRot="1" noChangeAspect="1" noMove="1" noResize="1" noEditPoints="1" noAdjustHandles="1" noChangeArrowheads="1" noChangeShapeType="1" noTextEdit="1"/>
              </p:cNvSpPr>
              <p:nvPr/>
            </p:nvSpPr>
            <p:spPr bwMode="auto">
              <a:xfrm>
                <a:off x="1074820" y="3782239"/>
                <a:ext cx="10021923" cy="2154629"/>
              </a:xfrm>
              <a:prstGeom prst="rect">
                <a:avLst/>
              </a:prstGeom>
              <a:blipFill rotWithShape="0">
                <a:blip r:embed="rId2"/>
                <a:stretch>
                  <a:fillRect l="-608" t="-17232" r="-365" b="-3955"/>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r>
                  <a:rPr lang="zh-CN" altLang="en-US">
                    <a:noFill/>
                  </a:rPr>
                  <a:t> </a:t>
                </a:r>
              </a:p>
            </p:txBody>
          </p:sp>
        </mc:Fallback>
      </mc:AlternateContent>
      <p:sp>
        <p:nvSpPr>
          <p:cNvPr id="44" name="矩形 43"/>
          <p:cNvSpPr/>
          <p:nvPr/>
        </p:nvSpPr>
        <p:spPr>
          <a:xfrm>
            <a:off x="4650953" y="809798"/>
            <a:ext cx="4196983" cy="769441"/>
          </a:xfrm>
          <a:prstGeom prst="rect">
            <a:avLst/>
          </a:prstGeom>
        </p:spPr>
        <p:txBody>
          <a:bodyPr wrap="none">
            <a:spAutoFit/>
          </a:bodyPr>
          <a:lstStyle/>
          <a:p>
            <a:pPr algn="ctr"/>
            <a:r>
              <a:rPr lang="zh-CN" altLang="en-US" sz="4400" dirty="0" smtClean="0">
                <a:solidFill>
                  <a:srgbClr val="000000"/>
                </a:solidFill>
                <a:latin typeface="SimSun" charset="-122"/>
                <a:ea typeface="SimSun" charset="-122"/>
                <a:cs typeface="SimSun" charset="-122"/>
              </a:rPr>
              <a:t>简单的</a:t>
            </a:r>
            <a:r>
              <a:rPr lang="en-US" altLang="zh-CN" sz="4400" dirty="0" smtClean="0">
                <a:solidFill>
                  <a:srgbClr val="000000"/>
                </a:solidFill>
                <a:latin typeface="Times New Roman" charset="0"/>
                <a:ea typeface="Times New Roman" charset="0"/>
                <a:cs typeface="Times New Roman" charset="0"/>
              </a:rPr>
              <a:t>RNN</a:t>
            </a:r>
            <a:r>
              <a:rPr lang="zh-CN" altLang="en-US" sz="4400" dirty="0" smtClean="0">
                <a:solidFill>
                  <a:srgbClr val="000000"/>
                </a:solidFill>
                <a:latin typeface="SimSun" charset="-122"/>
                <a:ea typeface="SimSun" charset="-122"/>
                <a:cs typeface="SimSun" charset="-122"/>
              </a:rPr>
              <a:t>模型</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18086705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689652" y="811695"/>
            <a:ext cx="8468140" cy="887897"/>
          </a:xfrm>
          <a:prstGeom prst="rect">
            <a:avLst/>
          </a:prstGeom>
        </p:spPr>
        <p:txBody>
          <a:bodyPr vert="horz"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is-IS" sz="17600" dirty="0" smtClean="0">
                <a:latin typeface="SimSun" charset="-122"/>
                <a:ea typeface="SimSun" charset="-122"/>
                <a:cs typeface="SimSun" charset="-122"/>
              </a:rPr>
              <a:t>用循环神经网络产生新闻标题</a:t>
            </a:r>
            <a:r>
              <a:rPr lang="is-IS" altLang="zh-CN" sz="4000" dirty="0" smtClean="0"/>
              <a:t>                           </a:t>
            </a:r>
            <a:br>
              <a:rPr lang="is-IS" altLang="zh-CN" sz="4000" dirty="0" smtClean="0"/>
            </a:br>
            <a:endParaRPr kumimoji="1" lang="zh-CN" altLang="en-US" sz="4000" dirty="0"/>
          </a:p>
        </p:txBody>
      </p:sp>
      <p:sp>
        <p:nvSpPr>
          <p:cNvPr id="5" name="矩形 4"/>
          <p:cNvSpPr/>
          <p:nvPr/>
        </p:nvSpPr>
        <p:spPr>
          <a:xfrm>
            <a:off x="1042246" y="2131152"/>
            <a:ext cx="2284049" cy="369332"/>
          </a:xfrm>
          <a:prstGeom prst="rect">
            <a:avLst/>
          </a:prstGeom>
        </p:spPr>
        <p:txBody>
          <a:bodyPr wrap="square">
            <a:spAutoFit/>
          </a:bodyPr>
          <a:lstStyle/>
          <a:p>
            <a:r>
              <a:rPr kumimoji="1" lang="en-US" altLang="zh-CN" b="1" dirty="0" smtClean="0"/>
              <a:t>6</a:t>
            </a:r>
            <a:r>
              <a:rPr kumimoji="1" lang="zh-CN" altLang="en-US" b="1" dirty="0" smtClean="0"/>
              <a:t> 未来的工作</a:t>
            </a:r>
            <a:endParaRPr lang="zh-CN" altLang="en-US" dirty="0"/>
          </a:p>
        </p:txBody>
      </p:sp>
      <p:sp>
        <p:nvSpPr>
          <p:cNvPr id="6" name="文本框 5"/>
          <p:cNvSpPr txBox="1"/>
          <p:nvPr/>
        </p:nvSpPr>
        <p:spPr>
          <a:xfrm>
            <a:off x="808385" y="2690191"/>
            <a:ext cx="9819858" cy="2308324"/>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本文通过大量的训练数据，讨论了</a:t>
            </a:r>
            <a:r>
              <a:rPr lang="en-US" altLang="zh-CN" dirty="0">
                <a:latin typeface="Times New Roman" charset="0"/>
                <a:ea typeface="Times New Roman" charset="0"/>
                <a:cs typeface="Times New Roman" charset="0"/>
              </a:rPr>
              <a:t>RNN</a:t>
            </a:r>
            <a:r>
              <a:rPr lang="zh-CN" altLang="en-US" dirty="0">
                <a:latin typeface="Times New Roman" charset="0"/>
                <a:ea typeface="Times New Roman" charset="0"/>
                <a:cs typeface="Times New Roman" charset="0"/>
              </a:rPr>
              <a:t>学习复杂的语言现象。这样的大量的训练数据并不能解决现实世界中的</a:t>
            </a:r>
            <a:r>
              <a:rPr lang="en-US" altLang="zh-CN" dirty="0">
                <a:latin typeface="Times New Roman" charset="0"/>
                <a:ea typeface="Times New Roman" charset="0"/>
                <a:cs typeface="Times New Roman" charset="0"/>
              </a:rPr>
              <a:t>NLP</a:t>
            </a:r>
            <a:r>
              <a:rPr lang="zh-CN" altLang="en-US" dirty="0">
                <a:latin typeface="Times New Roman" charset="0"/>
                <a:ea typeface="Times New Roman" charset="0"/>
                <a:cs typeface="Times New Roman" charset="0"/>
              </a:rPr>
              <a:t>问题。一个有趣的方向是寻找一个实用的数据集，像</a:t>
            </a:r>
            <a:r>
              <a:rPr lang="en-US" altLang="zh-CN" dirty="0">
                <a:latin typeface="Times New Roman" charset="0"/>
                <a:ea typeface="Times New Roman" charset="0"/>
                <a:cs typeface="Times New Roman" charset="0"/>
              </a:rPr>
              <a:t>Gigaword </a:t>
            </a:r>
            <a:r>
              <a:rPr lang="zh-CN" altLang="en-US" dirty="0">
                <a:latin typeface="Times New Roman" charset="0"/>
                <a:ea typeface="Times New Roman" charset="0"/>
                <a:cs typeface="Times New Roman" charset="0"/>
              </a:rPr>
              <a:t>，来训练一个神经网络，在小的数据集上可以解决像词性标注之类的问题。</a:t>
            </a:r>
            <a:endParaRPr lang="en-US" altLang="zh-CN" dirty="0">
              <a:latin typeface="Times New Roman" charset="0"/>
              <a:ea typeface="Times New Roman" charset="0"/>
              <a:cs typeface="Times New Roman" charset="0"/>
            </a:endParaRPr>
          </a:p>
          <a:p>
            <a:pPr indent="457200"/>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也可以使用更规整的样本，另一个可以提高模型效果的是</a:t>
            </a:r>
            <a:r>
              <a:rPr lang="zh-CN" altLang="en-US" dirty="0" smtClean="0">
                <a:latin typeface="Times New Roman" charset="0"/>
                <a:ea typeface="Times New Roman" charset="0"/>
                <a:cs typeface="Times New Roman" charset="0"/>
              </a:rPr>
              <a:t>使用</a:t>
            </a:r>
            <a:r>
              <a:rPr lang="en-US" altLang="zh-CN" dirty="0" smtClean="0">
                <a:latin typeface="Times New Roman" charset="0"/>
                <a:ea typeface="Times New Roman" charset="0"/>
                <a:cs typeface="Times New Roman" charset="0"/>
              </a:rPr>
              <a:t>BiRNN</a:t>
            </a:r>
            <a:r>
              <a:rPr lang="en-US" altLang="zh-CN" dirty="0">
                <a:latin typeface="Times New Roman" charset="0"/>
                <a:ea typeface="Times New Roman" charset="0"/>
                <a:cs typeface="Times New Roman" charset="0"/>
              </a:rPr>
              <a:t>(</a:t>
            </a:r>
            <a:r>
              <a:rPr lang="zh-CN" altLang="en-US" dirty="0" smtClean="0">
                <a:latin typeface="Times New Roman" charset="0"/>
                <a:ea typeface="Times New Roman" charset="0"/>
                <a:cs typeface="Times New Roman" charset="0"/>
              </a:rPr>
              <a:t>双向</a:t>
            </a:r>
            <a:r>
              <a:rPr lang="en-US" altLang="zh-CN" dirty="0" smtClean="0">
                <a:latin typeface="Times New Roman" charset="0"/>
                <a:ea typeface="Times New Roman" charset="0"/>
                <a:cs typeface="Times New Roman" charset="0"/>
              </a:rPr>
              <a:t>RNN)</a:t>
            </a:r>
            <a:r>
              <a:rPr lang="zh-CN" altLang="en-US" dirty="0" smtClean="0">
                <a:latin typeface="Times New Roman" charset="0"/>
                <a:ea typeface="Times New Roman" charset="0"/>
                <a:cs typeface="Times New Roman" charset="0"/>
              </a:rPr>
              <a:t>，</a:t>
            </a:r>
            <a:r>
              <a:rPr lang="zh-CN" altLang="en-US" dirty="0">
                <a:latin typeface="Times New Roman" charset="0"/>
                <a:ea typeface="Times New Roman" charset="0"/>
                <a:cs typeface="Times New Roman" charset="0"/>
              </a:rPr>
              <a:t>因为更多的信心可以用在这个模型中。现在的模型中，对于现在输入的词，哪个值有助于神经元来计算出注意力权重神经网络必须做出决策。给出下个词的模型信息，将会帮助神经网络更容易做出决策。</a:t>
            </a:r>
            <a:endParaRPr lang="en-US" altLang="zh-CN" dirty="0">
              <a:latin typeface="Times New Roman" charset="0"/>
              <a:ea typeface="Times New Roman" charset="0"/>
              <a:cs typeface="Times New Roman" charset="0"/>
            </a:endParaRPr>
          </a:p>
          <a:p>
            <a:endParaRPr kumimoji="1" lang="zh-CN" altLang="en-US" dirty="0"/>
          </a:p>
        </p:txBody>
      </p:sp>
    </p:spTree>
    <p:extLst>
      <p:ext uri="{BB962C8B-B14F-4D97-AF65-F5344CB8AC3E}">
        <p14:creationId xmlns:p14="http://schemas.microsoft.com/office/powerpoint/2010/main" val="2431602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689652" y="811695"/>
            <a:ext cx="8468140" cy="887897"/>
          </a:xfrm>
          <a:prstGeom prst="rect">
            <a:avLst/>
          </a:prstGeom>
        </p:spPr>
        <p:txBody>
          <a:bodyPr vert="horz"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is-IS" sz="17600" dirty="0" smtClean="0">
                <a:latin typeface="SimSun" charset="-122"/>
                <a:ea typeface="SimSun" charset="-122"/>
                <a:cs typeface="SimSun" charset="-122"/>
              </a:rPr>
              <a:t>用循环神经网络产生新闻标题</a:t>
            </a:r>
            <a:r>
              <a:rPr lang="is-IS" altLang="zh-CN" sz="4000" dirty="0" smtClean="0"/>
              <a:t>                           </a:t>
            </a:r>
            <a:br>
              <a:rPr lang="is-IS" altLang="zh-CN" sz="4000" dirty="0" smtClean="0"/>
            </a:br>
            <a:endParaRPr kumimoji="1" lang="zh-CN" altLang="en-US" sz="4000" dirty="0"/>
          </a:p>
        </p:txBody>
      </p:sp>
      <p:sp>
        <p:nvSpPr>
          <p:cNvPr id="5" name="矩形 4"/>
          <p:cNvSpPr/>
          <p:nvPr/>
        </p:nvSpPr>
        <p:spPr>
          <a:xfrm>
            <a:off x="1196983" y="1958874"/>
            <a:ext cx="985337" cy="369332"/>
          </a:xfrm>
          <a:prstGeom prst="rect">
            <a:avLst/>
          </a:prstGeom>
        </p:spPr>
        <p:txBody>
          <a:bodyPr wrap="square">
            <a:spAutoFit/>
          </a:bodyPr>
          <a:lstStyle/>
          <a:p>
            <a:r>
              <a:rPr kumimoji="1" lang="en-US" altLang="zh-CN" b="1" dirty="0" smtClean="0"/>
              <a:t>6</a:t>
            </a:r>
            <a:r>
              <a:rPr kumimoji="1" lang="zh-CN" altLang="en-US" b="1" dirty="0" smtClean="0"/>
              <a:t> 结论</a:t>
            </a:r>
            <a:endParaRPr lang="zh-CN" altLang="en-US" dirty="0"/>
          </a:p>
        </p:txBody>
      </p:sp>
      <p:sp>
        <p:nvSpPr>
          <p:cNvPr id="6" name="文本框 5"/>
          <p:cNvSpPr txBox="1"/>
          <p:nvPr/>
        </p:nvSpPr>
        <p:spPr>
          <a:xfrm>
            <a:off x="1196983" y="2587489"/>
            <a:ext cx="10394379" cy="2308324"/>
          </a:xfrm>
          <a:prstGeom prst="rect">
            <a:avLst/>
          </a:prstGeom>
          <a:noFill/>
        </p:spPr>
        <p:txBody>
          <a:bodyPr wrap="square" rtlCol="0">
            <a:spAutoFit/>
          </a:bodyPr>
          <a:lstStyle/>
          <a:p>
            <a:pPr indent="457200"/>
            <a:r>
              <a:rPr lang="zh-CN" altLang="en-US" dirty="0">
                <a:latin typeface="Times New Roman" charset="0"/>
                <a:ea typeface="Times New Roman" charset="0"/>
                <a:cs typeface="Times New Roman" charset="0"/>
              </a:rPr>
              <a:t>本文使用了</a:t>
            </a:r>
            <a:r>
              <a:rPr lang="en-US" altLang="zh-CN" dirty="0">
                <a:latin typeface="Times New Roman" charset="0"/>
                <a:ea typeface="Times New Roman" charset="0"/>
                <a:cs typeface="Times New Roman" charset="0"/>
              </a:rPr>
              <a:t>Gigaword </a:t>
            </a:r>
            <a:r>
              <a:rPr lang="zh-CN" altLang="en-US" dirty="0">
                <a:latin typeface="Times New Roman" charset="0"/>
                <a:ea typeface="Times New Roman" charset="0"/>
                <a:cs typeface="Times New Roman" charset="0"/>
              </a:rPr>
              <a:t>数据集的文本数据用</a:t>
            </a:r>
            <a:r>
              <a:rPr lang="en-US" altLang="zh-CN" dirty="0">
                <a:latin typeface="Times New Roman" charset="0"/>
                <a:ea typeface="Times New Roman" charset="0"/>
                <a:cs typeface="Times New Roman" charset="0"/>
              </a:rPr>
              <a:t>LSTM</a:t>
            </a:r>
            <a:r>
              <a:rPr lang="zh-CN" altLang="en-US" dirty="0">
                <a:latin typeface="Times New Roman" charset="0"/>
                <a:ea typeface="Times New Roman" charset="0"/>
                <a:cs typeface="Times New Roman" charset="0"/>
              </a:rPr>
              <a:t>单元和注意力机制训练了</a:t>
            </a:r>
            <a:r>
              <a:rPr lang="en-US" altLang="zh-CN" dirty="0">
                <a:latin typeface="Times New Roman" charset="0"/>
                <a:ea typeface="Times New Roman" charset="0"/>
                <a:cs typeface="Times New Roman" charset="0"/>
              </a:rPr>
              <a:t>encode-decode</a:t>
            </a:r>
            <a:r>
              <a:rPr lang="zh-CN" altLang="en-US" dirty="0">
                <a:latin typeface="Times New Roman" charset="0"/>
                <a:ea typeface="Times New Roman" charset="0"/>
                <a:cs typeface="Times New Roman" charset="0"/>
              </a:rPr>
              <a:t>模型来</a:t>
            </a:r>
            <a:r>
              <a:rPr lang="zh-CN" altLang="en-US" dirty="0" smtClean="0">
                <a:latin typeface="Times New Roman" charset="0"/>
                <a:ea typeface="Times New Roman" charset="0"/>
                <a:cs typeface="Times New Roman" charset="0"/>
              </a:rPr>
              <a:t>产生新闻</a:t>
            </a:r>
            <a:r>
              <a:rPr lang="zh-CN" altLang="en-US" dirty="0">
                <a:latin typeface="Times New Roman" charset="0"/>
                <a:ea typeface="Times New Roman" charset="0"/>
                <a:cs typeface="Times New Roman" charset="0"/>
              </a:rPr>
              <a:t>标题。仅仅使用每篇文章的前</a:t>
            </a:r>
            <a:r>
              <a:rPr lang="en-US" altLang="zh-CN" dirty="0">
                <a:latin typeface="Times New Roman" charset="0"/>
                <a:ea typeface="Times New Roman" charset="0"/>
                <a:cs typeface="Times New Roman" charset="0"/>
              </a:rPr>
              <a:t>50</a:t>
            </a:r>
            <a:r>
              <a:rPr lang="zh-CN" altLang="en-US" dirty="0">
                <a:latin typeface="Times New Roman" charset="0"/>
                <a:ea typeface="Times New Roman" charset="0"/>
                <a:cs typeface="Times New Roman" charset="0"/>
              </a:rPr>
              <a:t>个单词，模型产生了简明的摘要，并且大部分摘要语法正确有效。模型在产生文本的时候并没有表现特别好，因为</a:t>
            </a:r>
            <a:r>
              <a:rPr lang="en-US" altLang="zh-CN" dirty="0">
                <a:latin typeface="Times New Roman" charset="0"/>
                <a:ea typeface="Times New Roman" charset="0"/>
                <a:cs typeface="Times New Roman" charset="0"/>
              </a:rPr>
              <a:t>Gigaword </a:t>
            </a:r>
            <a:r>
              <a:rPr lang="zh-CN" altLang="en-US" dirty="0">
                <a:latin typeface="Times New Roman" charset="0"/>
                <a:ea typeface="Times New Roman" charset="0"/>
                <a:cs typeface="Times New Roman" charset="0"/>
              </a:rPr>
              <a:t>的许多文章都会追随一定的格式。</a:t>
            </a:r>
            <a:endParaRPr lang="en-US" altLang="zh-CN" dirty="0">
              <a:latin typeface="Times New Roman" charset="0"/>
              <a:ea typeface="Times New Roman" charset="0"/>
              <a:cs typeface="Times New Roman" charset="0"/>
            </a:endParaRPr>
          </a:p>
          <a:p>
            <a:pPr indent="457200"/>
            <a:endParaRPr lang="en-US" altLang="zh-CN" dirty="0">
              <a:latin typeface="Times New Roman" charset="0"/>
              <a:ea typeface="Times New Roman" charset="0"/>
              <a:cs typeface="Times New Roman" charset="0"/>
            </a:endParaRPr>
          </a:p>
          <a:p>
            <a:pPr indent="457200"/>
            <a:r>
              <a:rPr lang="zh-CN" altLang="en-US" dirty="0">
                <a:latin typeface="Times New Roman" charset="0"/>
                <a:ea typeface="Times New Roman" charset="0"/>
                <a:cs typeface="Times New Roman" charset="0"/>
              </a:rPr>
              <a:t>本文研究了</a:t>
            </a:r>
            <a:r>
              <a:rPr lang="en-US" altLang="zh-CN" dirty="0">
                <a:latin typeface="Times New Roman" charset="0"/>
                <a:ea typeface="Times New Roman" charset="0"/>
                <a:cs typeface="Times New Roman" charset="0"/>
              </a:rPr>
              <a:t>2</a:t>
            </a:r>
            <a:r>
              <a:rPr lang="zh-CN" altLang="en-US" dirty="0">
                <a:latin typeface="Times New Roman" charset="0"/>
                <a:ea typeface="Times New Roman" charset="0"/>
                <a:cs typeface="Times New Roman" charset="0"/>
              </a:rPr>
              <a:t>种不同的注意力机制，目标是理解模型是如何决策当产生输出单词的时候哪个输入的单词应该被关注。本文用一个小的神经网络引进了一个简单的注意力机制来计算注意力权重。简单的注意力机制使得研究</a:t>
            </a:r>
            <a:r>
              <a:rPr lang="en-US" altLang="zh-CN" dirty="0">
                <a:latin typeface="Times New Roman" charset="0"/>
                <a:ea typeface="Times New Roman" charset="0"/>
                <a:cs typeface="Times New Roman" charset="0"/>
              </a:rPr>
              <a:t>she</a:t>
            </a:r>
            <a:r>
              <a:rPr lang="zh-CN" altLang="en-US" dirty="0">
                <a:latin typeface="Times New Roman" charset="0"/>
                <a:ea typeface="Times New Roman" charset="0"/>
                <a:cs typeface="Times New Roman" charset="0"/>
              </a:rPr>
              <a:t>神经网络的功能更容易。发现神经网络学习跟踪语言现象，像动词，宾语，主语，名词短语结尾等等。简单的注意力机制在评估方法上表现很好。</a:t>
            </a:r>
            <a:endParaRPr lang="en-US" altLang="zh-CN" dirty="0">
              <a:latin typeface="Times New Roman" charset="0"/>
              <a:ea typeface="Times New Roman" charset="0"/>
              <a:cs typeface="Times New Roman" charset="0"/>
            </a:endParaRPr>
          </a:p>
        </p:txBody>
      </p:sp>
      <p:sp>
        <p:nvSpPr>
          <p:cNvPr id="2" name="文本框 1"/>
          <p:cNvSpPr txBox="1"/>
          <p:nvPr/>
        </p:nvSpPr>
        <p:spPr>
          <a:xfrm>
            <a:off x="1351723" y="5414378"/>
            <a:ext cx="5546711" cy="369332"/>
          </a:xfrm>
          <a:prstGeom prst="rect">
            <a:avLst/>
          </a:prstGeom>
          <a:noFill/>
        </p:spPr>
        <p:txBody>
          <a:bodyPr wrap="none" rtlCol="0">
            <a:spAutoFit/>
          </a:bodyPr>
          <a:lstStyle/>
          <a:p>
            <a:r>
              <a:rPr lang="zh-CN" altLang="en-US" dirty="0" smtClean="0">
                <a:solidFill>
                  <a:srgbClr val="232EBF"/>
                </a:solidFill>
                <a:latin typeface="SimSun" charset="-122"/>
                <a:ea typeface="SimSun" charset="-122"/>
                <a:cs typeface="SimSun" charset="-122"/>
              </a:rPr>
              <a:t>更应该动手</a:t>
            </a:r>
            <a:r>
              <a:rPr lang="zh-CN" altLang="en-US" dirty="0">
                <a:solidFill>
                  <a:srgbClr val="232EBF"/>
                </a:solidFill>
                <a:latin typeface="SimSun" charset="-122"/>
                <a:ea typeface="SimSun" charset="-122"/>
                <a:cs typeface="SimSun" charset="-122"/>
              </a:rPr>
              <a:t>实践</a:t>
            </a:r>
            <a:r>
              <a:rPr lang="en-US" altLang="zh-CN" dirty="0">
                <a:solidFill>
                  <a:srgbClr val="232EBF"/>
                </a:solidFill>
                <a:latin typeface="Times New Roman" charset="0"/>
                <a:ea typeface="Times New Roman" charset="0"/>
                <a:cs typeface="Times New Roman" charset="0"/>
              </a:rPr>
              <a:t>seq2seq+attention</a:t>
            </a:r>
            <a:r>
              <a:rPr lang="zh-CN" altLang="en-US" dirty="0">
                <a:solidFill>
                  <a:srgbClr val="232EBF"/>
                </a:solidFill>
                <a:latin typeface="SimSun" charset="-122"/>
                <a:ea typeface="SimSun" charset="-122"/>
                <a:cs typeface="SimSun" charset="-122"/>
              </a:rPr>
              <a:t>在自动文摘中的</a:t>
            </a:r>
            <a:r>
              <a:rPr lang="zh-CN" altLang="en-US" dirty="0" smtClean="0">
                <a:solidFill>
                  <a:srgbClr val="232EBF"/>
                </a:solidFill>
                <a:latin typeface="SimSun" charset="-122"/>
                <a:ea typeface="SimSun" charset="-122"/>
                <a:cs typeface="SimSun" charset="-122"/>
              </a:rPr>
              <a:t>应用</a:t>
            </a:r>
            <a:endParaRPr kumimoji="1" lang="zh-CN" altLang="en-US" dirty="0">
              <a:solidFill>
                <a:srgbClr val="232EBF"/>
              </a:solidFill>
              <a:latin typeface="SimSun" charset="-122"/>
              <a:ea typeface="SimSun" charset="-122"/>
              <a:cs typeface="SimSun" charset="-122"/>
            </a:endParaRPr>
          </a:p>
        </p:txBody>
      </p:sp>
    </p:spTree>
    <p:extLst>
      <p:ext uri="{BB962C8B-B14F-4D97-AF65-F5344CB8AC3E}">
        <p14:creationId xmlns:p14="http://schemas.microsoft.com/office/powerpoint/2010/main" val="864954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Rectangle 1"/>
              <p:cNvSpPr>
                <a:spLocks noChangeArrowheads="1"/>
              </p:cNvSpPr>
              <p:nvPr/>
            </p:nvSpPr>
            <p:spPr bwMode="auto">
              <a:xfrm>
                <a:off x="609600" y="1571440"/>
                <a:ext cx="11109773" cy="1109022"/>
              </a:xfrm>
              <a:prstGeom prst="rect">
                <a:avLst/>
              </a:prstGeom>
              <a:solidFill>
                <a:srgbClr val="FFFFFF"/>
              </a:solidFill>
              <a:ln>
                <a:noFill/>
              </a:ln>
              <a:effectLst/>
              <a:extLst>
                <a:ext uri="{91240B29-F687-4F45-9708-019B960494DF}">
                  <a14:hiddenLine w="9525">
                    <a:solidFill>
                      <a:schemeClr val="tx1"/>
                    </a:solidFill>
                    <a:miter lim="800000"/>
                    <a:headEnd/>
                    <a:tailEnd/>
                  </a14:hiddenLine>
                </a:ext>
                <a:ext uri="{AF507438-7753-43E0-B8FC-AC1667EBCBE1}">
                  <a14:hiddenEffects>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    </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我们用</a:t>
                </a:r>
                <a14:m>
                  <m:oMath xmlns:m="http://schemas.openxmlformats.org/officeDocument/2006/math">
                    <m:sSubSup>
                      <m:sSubSupPr>
                        <m:ctrlPr>
                          <a:rPr lang="en-US" altLang="zh-CN" sz="2000" i="1">
                            <a:latin typeface="Cambria Math" charset="0"/>
                            <a:ea typeface="SimSun" charset="-122"/>
                            <a:cs typeface="SimSun" charset="-122"/>
                          </a:rPr>
                        </m:ctrlPr>
                      </m:sSubSupPr>
                      <m:e>
                        <m:r>
                          <a:rPr lang="en-US" altLang="zh-CN" sz="2000" b="0" i="1" smtClean="0">
                            <a:latin typeface="Cambria Math" charset="0"/>
                            <a:ea typeface="SimSun" charset="-122"/>
                            <a:cs typeface="SimSun" charset="-122"/>
                          </a:rPr>
                          <m:t>𝑎</m:t>
                        </m:r>
                      </m:e>
                      <m:sub>
                        <m:r>
                          <a:rPr lang="en-US" altLang="zh-CN" sz="2000" i="1">
                            <a:latin typeface="Cambria Math" charset="0"/>
                            <a:ea typeface="SimSun" charset="-122"/>
                            <a:cs typeface="SimSun" charset="-122"/>
                          </a:rPr>
                          <m:t>𝑖</m:t>
                        </m:r>
                      </m:sub>
                      <m:sup>
                        <m:d>
                          <m:dPr>
                            <m:ctrlPr>
                              <a:rPr lang="mr-IN" altLang="zh-CN" sz="2000" i="1">
                                <a:latin typeface="Cambria Math" charset="0"/>
                                <a:ea typeface="SimSun" charset="-122"/>
                                <a:cs typeface="SimSun" charset="-122"/>
                              </a:rPr>
                            </m:ctrlPr>
                          </m:dPr>
                          <m:e>
                            <m:r>
                              <a:rPr lang="en-US" altLang="zh-CN" sz="2000" i="1">
                                <a:latin typeface="Cambria Math" charset="0"/>
                                <a:ea typeface="SimSun" charset="-122"/>
                                <a:cs typeface="SimSun" charset="-122"/>
                              </a:rPr>
                              <m:t>𝑙</m:t>
                            </m:r>
                          </m:e>
                        </m:d>
                      </m:sup>
                    </m:sSubSup>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表示第</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层第</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𝑖</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单元</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的</a:t>
                </a:r>
                <a:r>
                  <a:rPr kumimoji="0" lang="zh-CN" altLang="zh-CN" sz="2000" i="0" u="none" strike="noStrike" cap="none" normalizeH="0" baseline="0" dirty="0" smtClean="0">
                    <a:ln>
                      <a:noFill/>
                    </a:ln>
                    <a:solidFill>
                      <a:srgbClr val="000000"/>
                    </a:solidFill>
                    <a:effectLst/>
                    <a:latin typeface="SimSun" charset="-122"/>
                    <a:ea typeface="SimSun" charset="-122"/>
                    <a:cs typeface="SimSun" charset="-122"/>
                  </a:rPr>
                  <a:t>激活值</a:t>
                </a:r>
                <a:r>
                  <a:rPr lang="en-US" altLang="zh-CN" sz="2000" dirty="0" smtClean="0">
                    <a:latin typeface="SimSun" charset="-122"/>
                    <a:ea typeface="SimSun" charset="-122"/>
                    <a:cs typeface="SimSun" charset="-122"/>
                  </a:rPr>
                  <a:t>(</a:t>
                </a:r>
                <a:r>
                  <a:rPr kumimoji="0" lang="zh-CN" altLang="zh-CN" sz="2000" i="0" u="none" strike="noStrike" cap="none" normalizeH="0" baseline="0" dirty="0" smtClean="0">
                    <a:ln>
                      <a:noFill/>
                    </a:ln>
                    <a:effectLst/>
                    <a:latin typeface="SimSun" charset="-122"/>
                    <a:ea typeface="SimSun" charset="-122"/>
                    <a:cs typeface="SimSun" charset="-122"/>
                  </a:rPr>
                  <a:t>输出</a:t>
                </a:r>
                <a:r>
                  <a:rPr lang="zh-CN" altLang="en-US" sz="2000" dirty="0" smtClean="0">
                    <a:latin typeface="SimSun" charset="-122"/>
                    <a:ea typeface="SimSun" charset="-122"/>
                    <a:cs typeface="SimSun" charset="-122"/>
                  </a:rPr>
                  <a:t>值</a:t>
                </a:r>
                <a:r>
                  <a:rPr lang="en-US" altLang="zh-CN" sz="2000" dirty="0" smtClean="0">
                    <a:latin typeface="SimSun" charset="-122"/>
                    <a:ea typeface="SimSun" charset="-122"/>
                    <a:cs typeface="SimSun" charset="-122"/>
                  </a:rPr>
                  <a:t>)</a:t>
                </a:r>
                <a:r>
                  <a:rPr kumimoji="0" lang="zh-CN" altLang="zh-CN" sz="2000" b="1" i="0" u="none" strike="noStrike" cap="none" normalizeH="0" baseline="0" dirty="0" smtClean="0">
                    <a:ln>
                      <a:noFill/>
                    </a:ln>
                    <a:effectLst/>
                    <a:latin typeface="SimSun" charset="-122"/>
                    <a:ea typeface="SimSun" charset="-122"/>
                    <a:cs typeface="SimSun" charset="-122"/>
                  </a:rPr>
                  <a:t>。当</a:t>
                </a:r>
                <a14:m>
                  <m:oMath xmlns:m="http://schemas.openxmlformats.org/officeDocument/2006/math">
                    <m:r>
                      <a:rPr lang="en-US" altLang="zh-CN" sz="2000" i="1">
                        <a:latin typeface="Cambria Math" charset="0"/>
                        <a:ea typeface="SimSun" charset="-122"/>
                        <a:cs typeface="SimSun" charset="-122"/>
                      </a:rPr>
                      <m:t>𝑙</m:t>
                    </m:r>
                    <m:r>
                      <a:rPr lang="en-US" altLang="zh-CN" sz="2000" b="0" i="1" smtClean="0">
                        <a:latin typeface="Cambria Math" charset="0"/>
                        <a:ea typeface="SimSun" charset="-122"/>
                        <a:cs typeface="SimSun" charset="-122"/>
                      </a:rPr>
                      <m:t>=1</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时</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lang="en-US" altLang="zh-CN" sz="2000" dirty="0">
                    <a:ea typeface="SimSun" charset="-122"/>
                    <a:cs typeface="SimSun" charset="-122"/>
                  </a:rPr>
                  <a:t> </a:t>
                </a:r>
                <a14:m>
                  <m:oMath xmlns:m="http://schemas.openxmlformats.org/officeDocument/2006/math">
                    <m:sSubSup>
                      <m:sSubSupPr>
                        <m:ctrlPr>
                          <a:rPr lang="en-US" altLang="zh-CN" sz="2000" i="1">
                            <a:latin typeface="Cambria Math" charset="0"/>
                            <a:ea typeface="SimSun" charset="-122"/>
                            <a:cs typeface="SimSun" charset="-122"/>
                          </a:rPr>
                        </m:ctrlPr>
                      </m:sSubSupPr>
                      <m:e>
                        <m:r>
                          <a:rPr lang="en-US" altLang="zh-CN" sz="2000" i="1">
                            <a:latin typeface="Cambria Math" charset="0"/>
                            <a:ea typeface="SimSun" charset="-122"/>
                            <a:cs typeface="SimSun" charset="-122"/>
                          </a:rPr>
                          <m:t>𝑎</m:t>
                        </m:r>
                      </m:e>
                      <m:sub>
                        <m:r>
                          <a:rPr lang="en-US" altLang="zh-CN" sz="2000" i="1">
                            <a:latin typeface="Cambria Math" charset="0"/>
                            <a:ea typeface="SimSun" charset="-122"/>
                            <a:cs typeface="SimSun" charset="-122"/>
                          </a:rPr>
                          <m:t>𝑖</m:t>
                        </m:r>
                      </m:sub>
                      <m:sup>
                        <m:d>
                          <m:dPr>
                            <m:ctrlPr>
                              <a:rPr lang="mr-IN" altLang="zh-CN" sz="2000" i="1">
                                <a:latin typeface="Cambria Math" charset="0"/>
                                <a:ea typeface="SimSun" charset="-122"/>
                                <a:cs typeface="SimSun" charset="-122"/>
                              </a:rPr>
                            </m:ctrlPr>
                          </m:dPr>
                          <m:e>
                            <m:r>
                              <a:rPr lang="en-US" altLang="zh-CN" sz="2000" i="1">
                                <a:latin typeface="Cambria Math" charset="0"/>
                                <a:ea typeface="SimSun" charset="-122"/>
                                <a:cs typeface="SimSun" charset="-122"/>
                              </a:rPr>
                              <m:t>𝑙</m:t>
                            </m:r>
                          </m:e>
                        </m:d>
                      </m:sup>
                    </m:sSubSup>
                    <m:r>
                      <a:rPr lang="en-US" altLang="zh-CN" sz="2000" b="0" i="1" smtClean="0">
                        <a:latin typeface="Cambria Math" charset="0"/>
                        <a:ea typeface="SimSun" charset="-122"/>
                        <a:cs typeface="SimSun" charset="-122"/>
                      </a:rPr>
                      <m:t>=</m:t>
                    </m:r>
                    <m:sSub>
                      <m:sSubPr>
                        <m:ctrlPr>
                          <a:rPr lang="en-US" altLang="zh-CN" sz="2000" b="0" i="1" smtClean="0">
                            <a:latin typeface="Cambria Math" charset="0"/>
                            <a:ea typeface="SimSun" charset="-122"/>
                            <a:cs typeface="SimSun" charset="-122"/>
                          </a:rPr>
                        </m:ctrlPr>
                      </m:sSubPr>
                      <m:e>
                        <m:r>
                          <a:rPr lang="en-US" altLang="zh-CN" sz="2000" b="0" i="1" smtClean="0">
                            <a:latin typeface="Cambria Math" charset="0"/>
                            <a:ea typeface="SimSun" charset="-122"/>
                            <a:cs typeface="SimSun" charset="-122"/>
                          </a:rPr>
                          <m:t>𝑥</m:t>
                        </m:r>
                      </m:e>
                      <m:sub>
                        <m:r>
                          <a:rPr lang="en-US" altLang="zh-CN" sz="2000" b="0" i="1" smtClean="0">
                            <a:latin typeface="Cambria Math" charset="0"/>
                            <a:ea typeface="SimSun" charset="-122"/>
                            <a:cs typeface="SimSun" charset="-122"/>
                          </a:rPr>
                          <m:t>𝑖</m:t>
                        </m:r>
                      </m:sub>
                    </m:sSub>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也</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就是</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第</a:t>
                </a:r>
                <a14:m>
                  <m:oMath xmlns:m="http://schemas.openxmlformats.org/officeDocument/2006/math">
                    <m:r>
                      <a:rPr lang="en-US" altLang="zh-CN" sz="2000" b="0" i="1" smtClean="0">
                        <a:latin typeface="Cambria Math" charset="0"/>
                        <a:ea typeface="SimSun" charset="-122"/>
                        <a:cs typeface="SimSun" charset="-122"/>
                      </a:rPr>
                      <m:t>𝑖</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个输入值</a:t>
                </a:r>
                <a:endParaRPr kumimoji="0" lang="en-US" altLang="zh-CN" sz="2000" b="0" i="0" u="none" strike="noStrike" cap="none" normalizeH="0" baseline="0" dirty="0" smtClean="0">
                  <a:ln>
                    <a:noFill/>
                  </a:ln>
                  <a:solidFill>
                    <a:schemeClr val="tx1"/>
                  </a:solidFill>
                  <a:effectLst/>
                  <a:latin typeface="SimSun" charset="-122"/>
                  <a:ea typeface="SimSun" charset="-122"/>
                  <a:cs typeface="SimSun" charset="-122"/>
                </a:endParaRPr>
              </a:p>
              <a:p>
                <a:pPr lvl="0" eaLnBrk="0" fontAlgn="base" hangingPunct="0">
                  <a:spcBef>
                    <a:spcPct val="0"/>
                  </a:spcBef>
                  <a:spcAft>
                    <a:spcPct val="0"/>
                  </a:spcAft>
                </a:pPr>
                <a:r>
                  <a:rPr lang="en-US" altLang="zh-CN" sz="2000" dirty="0" smtClean="0">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输入值</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的</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第</a:t>
                </a:r>
                <a14:m>
                  <m:oMath xmlns:m="http://schemas.openxmlformats.org/officeDocument/2006/math">
                    <m:r>
                      <a:rPr lang="en-US" altLang="zh-CN" sz="2000" i="1">
                        <a:latin typeface="Cambria Math" charset="0"/>
                        <a:ea typeface="SimSun" charset="-122"/>
                        <a:cs typeface="SimSun" charset="-122"/>
                      </a:rPr>
                      <m:t>𝑖</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个特征</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。对于</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给定参数</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集合</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𝑊</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𝑏</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我们的神经网络就可以按照</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函数</a:t>
                </a:r>
                <a14:m>
                  <m:oMath xmlns:m="http://schemas.openxmlformats.org/officeDocument/2006/math">
                    <m:sSub>
                      <m:sSub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b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h</m:t>
                        </m:r>
                      </m:e>
                      <m:sub>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𝑊</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𝑏</m:t>
                        </m:r>
                      </m:sub>
                    </m:sSub>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𝑥</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来</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计算</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输</a:t>
                </a:r>
                <a:endParaRPr kumimoji="0" lang="en-US" altLang="zh-CN" sz="2000" b="0" i="0" u="none" strike="noStrike" cap="none" normalizeH="0" baseline="0" dirty="0" smtClean="0">
                  <a:ln>
                    <a:noFill/>
                  </a:ln>
                  <a:solidFill>
                    <a:schemeClr val="tx1"/>
                  </a:solidFill>
                  <a:effectLst/>
                  <a:latin typeface="SimSun" charset="-122"/>
                  <a:ea typeface="SimSun" charset="-122"/>
                  <a:cs typeface="SimSun" charset="-122"/>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出</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结果</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。本例</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神经网络的计算步骤如下：</a:t>
                </a:r>
              </a:p>
            </p:txBody>
          </p:sp>
        </mc:Choice>
        <mc:Fallback xmlns="">
          <p:sp>
            <p:nvSpPr>
              <p:cNvPr id="4" name="Rectangle 1"/>
              <p:cNvSpPr>
                <a:spLocks noRot="1" noChangeAspect="1" noMove="1" noResize="1" noEditPoints="1" noAdjustHandles="1" noChangeArrowheads="1" noChangeShapeType="1" noTextEdit="1"/>
              </p:cNvSpPr>
              <p:nvPr/>
            </p:nvSpPr>
            <p:spPr bwMode="auto">
              <a:xfrm>
                <a:off x="609600" y="1571440"/>
                <a:ext cx="11109773" cy="1109022"/>
              </a:xfrm>
              <a:prstGeom prst="rect">
                <a:avLst/>
              </a:prstGeom>
              <a:blipFill rotWithShape="0">
                <a:blip r:embed="rId2"/>
                <a:stretch>
                  <a:fillRect l="-549" b="-9341"/>
                </a:stretch>
              </a:bli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p:cNvSpPr txBox="1"/>
              <p:nvPr/>
            </p:nvSpPr>
            <p:spPr>
              <a:xfrm>
                <a:off x="2310485" y="3166664"/>
                <a:ext cx="5034007" cy="47840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Sup>
                        <m:sSubSupPr>
                          <m:ctrlPr>
                            <a:rPr lang="en-US" altLang="zh-CN" sz="2000" i="1" smtClean="0">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𝑎</m:t>
                          </m:r>
                        </m:e>
                        <m:sub>
                          <m:r>
                            <a:rPr lang="en-US" altLang="zh-CN" sz="2000" b="0" i="1" smtClean="0">
                              <a:latin typeface="Cambria Math" charset="0"/>
                              <a:ea typeface="Times New Roman" charset="0"/>
                              <a:cs typeface="Times New Roman" charset="0"/>
                            </a:rPr>
                            <m:t>1</m:t>
                          </m:r>
                        </m:sub>
                        <m:sup>
                          <m:d>
                            <m:dPr>
                              <m:ctrlPr>
                                <a:rPr lang="mr-IN" altLang="zh-CN" sz="2000" i="1">
                                  <a:latin typeface="Cambria Math" charset="0"/>
                                  <a:ea typeface="Times New Roman" charset="0"/>
                                  <a:cs typeface="Times New Roman" charset="0"/>
                                </a:rPr>
                              </m:ctrlPr>
                            </m:dPr>
                            <m:e>
                              <m:r>
                                <a:rPr lang="en-US" altLang="zh-CN" sz="2000" b="0" i="1" smtClean="0">
                                  <a:latin typeface="Cambria Math" charset="0"/>
                                  <a:ea typeface="Times New Roman" charset="0"/>
                                  <a:cs typeface="Times New Roman" charset="0"/>
                                </a:rPr>
                                <m:t>2</m:t>
                              </m:r>
                            </m:e>
                          </m:d>
                        </m:sup>
                      </m:sSubSup>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𝑓</m:t>
                      </m:r>
                      <m:r>
                        <a:rPr lang="en-US" altLang="zh-CN" sz="2000" b="0" i="1" smtClean="0">
                          <a:latin typeface="Cambria Math" charset="0"/>
                          <a:ea typeface="Times New Roman" charset="0"/>
                          <a:cs typeface="Times New Roman" charset="0"/>
                        </a:rPr>
                        <m:t>(</m:t>
                      </m:r>
                      <m:sSubSup>
                        <m:sSubSupPr>
                          <m:ctrlPr>
                            <a:rPr lang="en-US" altLang="zh-CN" sz="2000" b="0" i="1" smtClean="0">
                              <a:latin typeface="Cambria Math" charset="0"/>
                              <a:ea typeface="Times New Roman" charset="0"/>
                              <a:cs typeface="Times New Roman" charset="0"/>
                            </a:rPr>
                          </m:ctrlPr>
                        </m:sSubSupPr>
                        <m:e>
                          <m:r>
                            <a:rPr lang="en-US" altLang="zh-CN" sz="2000" b="0" i="1" smtClean="0">
                              <a:latin typeface="Cambria Math" charset="0"/>
                              <a:ea typeface="Times New Roman" charset="0"/>
                              <a:cs typeface="Times New Roman" charset="0"/>
                            </a:rPr>
                            <m:t>𝑊</m:t>
                          </m:r>
                        </m:e>
                        <m:sub>
                          <m:r>
                            <a:rPr lang="en-US" altLang="zh-CN" sz="2000" b="0" i="1" smtClean="0">
                              <a:latin typeface="Cambria Math" charset="0"/>
                              <a:ea typeface="Times New Roman" charset="0"/>
                              <a:cs typeface="Times New Roman" charset="0"/>
                            </a:rPr>
                            <m:t>11</m:t>
                          </m:r>
                        </m:sub>
                        <m:sup>
                          <m:d>
                            <m:dPr>
                              <m:ctrlPr>
                                <a:rPr lang="en-US" altLang="zh-CN" sz="2000" b="0" i="1" smtClean="0">
                                  <a:latin typeface="Cambria Math" charset="0"/>
                                  <a:ea typeface="Times New Roman" charset="0"/>
                                  <a:cs typeface="Times New Roman" charset="0"/>
                                </a:rPr>
                              </m:ctrlPr>
                            </m:dPr>
                            <m:e>
                              <m:r>
                                <a:rPr lang="en-US" altLang="zh-CN" sz="2000" b="0" i="1" smtClean="0">
                                  <a:latin typeface="Cambria Math" charset="0"/>
                                  <a:ea typeface="Times New Roman" charset="0"/>
                                  <a:cs typeface="Times New Roman" charset="0"/>
                                </a:rPr>
                                <m:t>1</m:t>
                              </m:r>
                            </m:e>
                          </m:d>
                        </m:sup>
                      </m:sSubSup>
                      <m:sSub>
                        <m:sSubPr>
                          <m:ctrlPr>
                            <a:rPr lang="en-US" altLang="zh-CN" sz="2000" b="0" i="1" smtClean="0">
                              <a:latin typeface="Cambria Math" charset="0"/>
                              <a:ea typeface="Times New Roman" charset="0"/>
                              <a:cs typeface="Times New Roman" charset="0"/>
                            </a:rPr>
                          </m:ctrlPr>
                        </m:sSubPr>
                        <m:e>
                          <m:r>
                            <a:rPr lang="en-US" altLang="zh-CN" sz="2000" b="0" i="1" smtClean="0">
                              <a:latin typeface="Cambria Math" charset="0"/>
                              <a:ea typeface="Times New Roman" charset="0"/>
                              <a:cs typeface="Times New Roman" charset="0"/>
                            </a:rPr>
                            <m:t>𝑥</m:t>
                          </m:r>
                        </m:e>
                        <m:sub>
                          <m:r>
                            <a:rPr lang="en-US" altLang="zh-CN" sz="2000" b="0" i="1" smtClean="0">
                              <a:latin typeface="Cambria Math" charset="0"/>
                              <a:ea typeface="Times New Roman" charset="0"/>
                              <a:cs typeface="Times New Roman" charset="0"/>
                            </a:rPr>
                            <m:t>1</m:t>
                          </m:r>
                        </m:sub>
                      </m:sSub>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𝑊</m:t>
                          </m:r>
                        </m:e>
                        <m:sub>
                          <m:r>
                            <a:rPr lang="en-US" altLang="zh-CN" sz="2000" i="1">
                              <a:latin typeface="Cambria Math" charset="0"/>
                              <a:ea typeface="Times New Roman" charset="0"/>
                              <a:cs typeface="Times New Roman" charset="0"/>
                            </a:rPr>
                            <m:t>1</m:t>
                          </m:r>
                          <m:r>
                            <a:rPr lang="en-US" altLang="zh-CN" sz="2000" b="0" i="1" smtClean="0">
                              <a:latin typeface="Cambria Math" charset="0"/>
                              <a:ea typeface="Times New Roman" charset="0"/>
                              <a:cs typeface="Times New Roman" charset="0"/>
                            </a:rPr>
                            <m:t>2</m:t>
                          </m:r>
                        </m:sub>
                        <m:sup>
                          <m:d>
                            <m:dPr>
                              <m:ctrlPr>
                                <a:rPr lang="en-US" altLang="zh-CN" sz="2000" i="1">
                                  <a:latin typeface="Cambria Math" charset="0"/>
                                  <a:ea typeface="Times New Roman" charset="0"/>
                                  <a:cs typeface="Times New Roman" charset="0"/>
                                </a:rPr>
                              </m:ctrlPr>
                            </m:dPr>
                            <m:e>
                              <m:r>
                                <a:rPr lang="en-US" altLang="zh-CN" sz="2000" i="1">
                                  <a:latin typeface="Cambria Math" charset="0"/>
                                  <a:ea typeface="Times New Roman" charset="0"/>
                                  <a:cs typeface="Times New Roman" charset="0"/>
                                </a:rPr>
                                <m:t>1</m:t>
                              </m:r>
                            </m:e>
                          </m:d>
                        </m:sup>
                      </m:sSubSup>
                      <m:sSub>
                        <m:sSubPr>
                          <m:ctrlPr>
                            <a:rPr lang="en-US" altLang="zh-CN" sz="2000" i="1">
                              <a:latin typeface="Cambria Math" charset="0"/>
                              <a:ea typeface="Times New Roman" charset="0"/>
                              <a:cs typeface="Times New Roman" charset="0"/>
                            </a:rPr>
                          </m:ctrlPr>
                        </m:sSubPr>
                        <m:e>
                          <m:r>
                            <a:rPr lang="en-US" altLang="zh-CN" sz="2000" i="1">
                              <a:latin typeface="Cambria Math" charset="0"/>
                              <a:ea typeface="Times New Roman" charset="0"/>
                              <a:cs typeface="Times New Roman" charset="0"/>
                            </a:rPr>
                            <m:t>𝑥</m:t>
                          </m:r>
                        </m:e>
                        <m:sub>
                          <m:r>
                            <a:rPr lang="en-US" altLang="zh-CN" sz="2000" b="0" i="1" smtClean="0">
                              <a:latin typeface="Cambria Math" charset="0"/>
                              <a:ea typeface="Times New Roman" charset="0"/>
                              <a:cs typeface="Times New Roman" charset="0"/>
                            </a:rPr>
                            <m:t>2</m:t>
                          </m:r>
                        </m:sub>
                      </m:sSub>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𝑊</m:t>
                          </m:r>
                        </m:e>
                        <m:sub>
                          <m:r>
                            <a:rPr lang="en-US" altLang="zh-CN" sz="2000" i="1">
                              <a:latin typeface="Cambria Math" charset="0"/>
                              <a:ea typeface="Times New Roman" charset="0"/>
                              <a:cs typeface="Times New Roman" charset="0"/>
                            </a:rPr>
                            <m:t>1</m:t>
                          </m:r>
                          <m:r>
                            <a:rPr lang="en-US" altLang="zh-CN" sz="2000" b="0" i="1" smtClean="0">
                              <a:latin typeface="Cambria Math" charset="0"/>
                              <a:ea typeface="Times New Roman" charset="0"/>
                              <a:cs typeface="Times New Roman" charset="0"/>
                            </a:rPr>
                            <m:t>3</m:t>
                          </m:r>
                        </m:sub>
                        <m:sup>
                          <m:d>
                            <m:dPr>
                              <m:ctrlPr>
                                <a:rPr lang="en-US" altLang="zh-CN" sz="2000" i="1">
                                  <a:latin typeface="Cambria Math" charset="0"/>
                                  <a:ea typeface="Times New Roman" charset="0"/>
                                  <a:cs typeface="Times New Roman" charset="0"/>
                                </a:rPr>
                              </m:ctrlPr>
                            </m:dPr>
                            <m:e>
                              <m:r>
                                <a:rPr lang="en-US" altLang="zh-CN" sz="2000" i="1">
                                  <a:latin typeface="Cambria Math" charset="0"/>
                                  <a:ea typeface="Times New Roman" charset="0"/>
                                  <a:cs typeface="Times New Roman" charset="0"/>
                                </a:rPr>
                                <m:t>1</m:t>
                              </m:r>
                            </m:e>
                          </m:d>
                        </m:sup>
                      </m:sSubSup>
                      <m:sSub>
                        <m:sSubPr>
                          <m:ctrlPr>
                            <a:rPr lang="en-US" altLang="zh-CN" sz="2000" i="1">
                              <a:latin typeface="Cambria Math" charset="0"/>
                              <a:ea typeface="Times New Roman" charset="0"/>
                              <a:cs typeface="Times New Roman" charset="0"/>
                            </a:rPr>
                          </m:ctrlPr>
                        </m:sSubPr>
                        <m:e>
                          <m:r>
                            <a:rPr lang="en-US" altLang="zh-CN" sz="2000" i="1">
                              <a:latin typeface="Cambria Math" charset="0"/>
                              <a:ea typeface="Times New Roman" charset="0"/>
                              <a:cs typeface="Times New Roman" charset="0"/>
                            </a:rPr>
                            <m:t>𝑥</m:t>
                          </m:r>
                        </m:e>
                        <m:sub>
                          <m:r>
                            <a:rPr lang="en-US" altLang="zh-CN" sz="2000" b="0" i="1" smtClean="0">
                              <a:latin typeface="Cambria Math" charset="0"/>
                              <a:ea typeface="Times New Roman" charset="0"/>
                              <a:cs typeface="Times New Roman" charset="0"/>
                            </a:rPr>
                            <m:t>3</m:t>
                          </m:r>
                        </m:sub>
                      </m:sSub>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b="0" i="1" smtClean="0">
                              <a:latin typeface="Cambria Math" charset="0"/>
                              <a:ea typeface="Times New Roman" charset="0"/>
                              <a:cs typeface="Times New Roman" charset="0"/>
                            </a:rPr>
                            <m:t>𝑏</m:t>
                          </m:r>
                        </m:e>
                        <m:sub>
                          <m:r>
                            <a:rPr lang="en-US" altLang="zh-CN" sz="2000" i="1">
                              <a:latin typeface="Cambria Math" charset="0"/>
                              <a:ea typeface="Times New Roman" charset="0"/>
                              <a:cs typeface="Times New Roman" charset="0"/>
                            </a:rPr>
                            <m:t>1</m:t>
                          </m:r>
                        </m:sub>
                        <m:sup>
                          <m:d>
                            <m:dPr>
                              <m:ctrlPr>
                                <a:rPr lang="en-US" altLang="zh-CN" sz="2000" i="1">
                                  <a:latin typeface="Cambria Math" charset="0"/>
                                  <a:ea typeface="Times New Roman" charset="0"/>
                                  <a:cs typeface="Times New Roman" charset="0"/>
                                </a:rPr>
                              </m:ctrlPr>
                            </m:dPr>
                            <m:e>
                              <m:r>
                                <a:rPr lang="en-US" altLang="zh-CN" sz="2000" i="1">
                                  <a:latin typeface="Cambria Math" charset="0"/>
                                  <a:ea typeface="Times New Roman" charset="0"/>
                                  <a:cs typeface="Times New Roman" charset="0"/>
                                </a:rPr>
                                <m:t>1</m:t>
                              </m:r>
                            </m:e>
                          </m:d>
                        </m:sup>
                      </m:sSubSup>
                      <m:r>
                        <a:rPr lang="en-US" altLang="zh-CN" sz="2000" b="0" i="1" smtClean="0">
                          <a:latin typeface="Cambria Math" charset="0"/>
                          <a:ea typeface="Times New Roman" charset="0"/>
                          <a:cs typeface="Times New Roman" charset="0"/>
                        </a:rPr>
                        <m:t>)</m:t>
                      </m:r>
                    </m:oMath>
                  </m:oMathPara>
                </a14:m>
                <a:endParaRPr kumimoji="1" lang="zh-CN" altLang="en-US" sz="2000" dirty="0">
                  <a:latin typeface="Times New Roman" charset="0"/>
                  <a:ea typeface="Times New Roman" charset="0"/>
                  <a:cs typeface="Times New Roman" charset="0"/>
                </a:endParaRPr>
              </a:p>
            </p:txBody>
          </p:sp>
        </mc:Choice>
        <mc:Fallback xmlns="">
          <p:sp>
            <p:nvSpPr>
              <p:cNvPr id="8" name="文本框 7"/>
              <p:cNvSpPr txBox="1">
                <a:spLocks noRot="1" noChangeAspect="1" noMove="1" noResize="1" noEditPoints="1" noAdjustHandles="1" noChangeArrowheads="1" noChangeShapeType="1" noTextEdit="1"/>
              </p:cNvSpPr>
              <p:nvPr/>
            </p:nvSpPr>
            <p:spPr>
              <a:xfrm>
                <a:off x="2310485" y="3166664"/>
                <a:ext cx="5034007" cy="478401"/>
              </a:xfrm>
              <a:prstGeom prst="rect">
                <a:avLst/>
              </a:prstGeom>
              <a:blipFill rotWithShape="0">
                <a:blip r:embed="rId3"/>
                <a:stretch>
                  <a:fillRect b="-1139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8" name="文本框 17"/>
              <p:cNvSpPr txBox="1"/>
              <p:nvPr/>
            </p:nvSpPr>
            <p:spPr>
              <a:xfrm>
                <a:off x="2326739" y="3932931"/>
                <a:ext cx="5034006" cy="48660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Sup>
                        <m:sSubSupPr>
                          <m:ctrlPr>
                            <a:rPr lang="en-US" altLang="zh-CN" sz="2000" i="1" smtClean="0">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𝑎</m:t>
                          </m:r>
                        </m:e>
                        <m:sub>
                          <m:r>
                            <a:rPr lang="en-US" altLang="zh-CN" sz="2000" b="0" i="1" smtClean="0">
                              <a:latin typeface="Cambria Math" charset="0"/>
                              <a:ea typeface="Times New Roman" charset="0"/>
                              <a:cs typeface="Times New Roman" charset="0"/>
                            </a:rPr>
                            <m:t>2</m:t>
                          </m:r>
                        </m:sub>
                        <m:sup>
                          <m:d>
                            <m:dPr>
                              <m:ctrlPr>
                                <a:rPr lang="mr-IN" altLang="zh-CN" sz="2000" i="1">
                                  <a:latin typeface="Cambria Math" charset="0"/>
                                  <a:ea typeface="Times New Roman" charset="0"/>
                                  <a:cs typeface="Times New Roman" charset="0"/>
                                </a:rPr>
                              </m:ctrlPr>
                            </m:dPr>
                            <m:e>
                              <m:r>
                                <a:rPr lang="en-US" altLang="zh-CN" sz="2000" b="0" i="1" smtClean="0">
                                  <a:latin typeface="Cambria Math" charset="0"/>
                                  <a:ea typeface="Times New Roman" charset="0"/>
                                  <a:cs typeface="Times New Roman" charset="0"/>
                                </a:rPr>
                                <m:t>2</m:t>
                              </m:r>
                            </m:e>
                          </m:d>
                        </m:sup>
                      </m:sSubSup>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𝑓</m:t>
                      </m:r>
                      <m:r>
                        <a:rPr lang="en-US" altLang="zh-CN" sz="2000" b="0" i="1" smtClean="0">
                          <a:latin typeface="Cambria Math" charset="0"/>
                          <a:ea typeface="Times New Roman" charset="0"/>
                          <a:cs typeface="Times New Roman" charset="0"/>
                        </a:rPr>
                        <m:t>(</m:t>
                      </m:r>
                      <m:sSubSup>
                        <m:sSubSupPr>
                          <m:ctrlPr>
                            <a:rPr lang="en-US" altLang="zh-CN" sz="2000" b="0" i="1" smtClean="0">
                              <a:latin typeface="Cambria Math" charset="0"/>
                              <a:ea typeface="Times New Roman" charset="0"/>
                              <a:cs typeface="Times New Roman" charset="0"/>
                            </a:rPr>
                          </m:ctrlPr>
                        </m:sSubSupPr>
                        <m:e>
                          <m:r>
                            <a:rPr lang="en-US" altLang="zh-CN" sz="2000" b="0" i="1" smtClean="0">
                              <a:latin typeface="Cambria Math" charset="0"/>
                              <a:ea typeface="Times New Roman" charset="0"/>
                              <a:cs typeface="Times New Roman" charset="0"/>
                            </a:rPr>
                            <m:t>𝑊</m:t>
                          </m:r>
                        </m:e>
                        <m:sub>
                          <m:r>
                            <a:rPr lang="en-US" altLang="zh-CN" sz="2000" b="0" i="1" smtClean="0">
                              <a:latin typeface="Cambria Math" charset="0"/>
                              <a:ea typeface="Times New Roman" charset="0"/>
                              <a:cs typeface="Times New Roman" charset="0"/>
                            </a:rPr>
                            <m:t>21</m:t>
                          </m:r>
                        </m:sub>
                        <m:sup>
                          <m:d>
                            <m:dPr>
                              <m:ctrlPr>
                                <a:rPr lang="en-US" altLang="zh-CN" sz="2000" b="0" i="1" smtClean="0">
                                  <a:latin typeface="Cambria Math" charset="0"/>
                                  <a:ea typeface="Times New Roman" charset="0"/>
                                  <a:cs typeface="Times New Roman" charset="0"/>
                                </a:rPr>
                              </m:ctrlPr>
                            </m:dPr>
                            <m:e>
                              <m:r>
                                <a:rPr lang="en-US" altLang="zh-CN" sz="2000" b="0" i="1" smtClean="0">
                                  <a:latin typeface="Cambria Math" charset="0"/>
                                  <a:ea typeface="Times New Roman" charset="0"/>
                                  <a:cs typeface="Times New Roman" charset="0"/>
                                </a:rPr>
                                <m:t>1</m:t>
                              </m:r>
                            </m:e>
                          </m:d>
                        </m:sup>
                      </m:sSubSup>
                      <m:sSub>
                        <m:sSubPr>
                          <m:ctrlPr>
                            <a:rPr lang="en-US" altLang="zh-CN" sz="2000" b="0" i="1" smtClean="0">
                              <a:latin typeface="Cambria Math" charset="0"/>
                              <a:ea typeface="Times New Roman" charset="0"/>
                              <a:cs typeface="Times New Roman" charset="0"/>
                            </a:rPr>
                          </m:ctrlPr>
                        </m:sSubPr>
                        <m:e>
                          <m:r>
                            <a:rPr lang="en-US" altLang="zh-CN" sz="2000" b="0" i="1" smtClean="0">
                              <a:latin typeface="Cambria Math" charset="0"/>
                              <a:ea typeface="Times New Roman" charset="0"/>
                              <a:cs typeface="Times New Roman" charset="0"/>
                            </a:rPr>
                            <m:t>𝑥</m:t>
                          </m:r>
                        </m:e>
                        <m:sub>
                          <m:r>
                            <a:rPr lang="en-US" altLang="zh-CN" sz="2000" b="0" i="1" smtClean="0">
                              <a:latin typeface="Cambria Math" charset="0"/>
                              <a:ea typeface="Times New Roman" charset="0"/>
                              <a:cs typeface="Times New Roman" charset="0"/>
                            </a:rPr>
                            <m:t>1</m:t>
                          </m:r>
                        </m:sub>
                      </m:sSub>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𝑊</m:t>
                          </m:r>
                        </m:e>
                        <m:sub>
                          <m:r>
                            <a:rPr lang="en-US" altLang="zh-CN" sz="2000" b="0" i="1" smtClean="0">
                              <a:latin typeface="Cambria Math" charset="0"/>
                              <a:ea typeface="Times New Roman" charset="0"/>
                              <a:cs typeface="Times New Roman" charset="0"/>
                            </a:rPr>
                            <m:t>22</m:t>
                          </m:r>
                        </m:sub>
                        <m:sup>
                          <m:d>
                            <m:dPr>
                              <m:ctrlPr>
                                <a:rPr lang="en-US" altLang="zh-CN" sz="2000" i="1">
                                  <a:latin typeface="Cambria Math" charset="0"/>
                                  <a:ea typeface="Times New Roman" charset="0"/>
                                  <a:cs typeface="Times New Roman" charset="0"/>
                                </a:rPr>
                              </m:ctrlPr>
                            </m:dPr>
                            <m:e>
                              <m:r>
                                <a:rPr lang="en-US" altLang="zh-CN" sz="2000" i="1">
                                  <a:latin typeface="Cambria Math" charset="0"/>
                                  <a:ea typeface="Times New Roman" charset="0"/>
                                  <a:cs typeface="Times New Roman" charset="0"/>
                                </a:rPr>
                                <m:t>1</m:t>
                              </m:r>
                            </m:e>
                          </m:d>
                        </m:sup>
                      </m:sSubSup>
                      <m:sSub>
                        <m:sSubPr>
                          <m:ctrlPr>
                            <a:rPr lang="en-US" altLang="zh-CN" sz="2000" i="1">
                              <a:latin typeface="Cambria Math" charset="0"/>
                              <a:ea typeface="Times New Roman" charset="0"/>
                              <a:cs typeface="Times New Roman" charset="0"/>
                            </a:rPr>
                          </m:ctrlPr>
                        </m:sSubPr>
                        <m:e>
                          <m:r>
                            <a:rPr lang="en-US" altLang="zh-CN" sz="2000" i="1">
                              <a:latin typeface="Cambria Math" charset="0"/>
                              <a:ea typeface="Times New Roman" charset="0"/>
                              <a:cs typeface="Times New Roman" charset="0"/>
                            </a:rPr>
                            <m:t>𝑥</m:t>
                          </m:r>
                        </m:e>
                        <m:sub>
                          <m:r>
                            <a:rPr lang="en-US" altLang="zh-CN" sz="2000" b="0" i="1" smtClean="0">
                              <a:latin typeface="Cambria Math" charset="0"/>
                              <a:ea typeface="Times New Roman" charset="0"/>
                              <a:cs typeface="Times New Roman" charset="0"/>
                            </a:rPr>
                            <m:t>2</m:t>
                          </m:r>
                        </m:sub>
                      </m:sSub>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𝑊</m:t>
                          </m:r>
                        </m:e>
                        <m:sub>
                          <m:r>
                            <a:rPr lang="en-US" altLang="zh-CN" sz="2000" b="0" i="1" smtClean="0">
                              <a:latin typeface="Cambria Math" charset="0"/>
                              <a:ea typeface="Times New Roman" charset="0"/>
                              <a:cs typeface="Times New Roman" charset="0"/>
                            </a:rPr>
                            <m:t>23</m:t>
                          </m:r>
                        </m:sub>
                        <m:sup>
                          <m:d>
                            <m:dPr>
                              <m:ctrlPr>
                                <a:rPr lang="en-US" altLang="zh-CN" sz="2000" i="1">
                                  <a:latin typeface="Cambria Math" charset="0"/>
                                  <a:ea typeface="Times New Roman" charset="0"/>
                                  <a:cs typeface="Times New Roman" charset="0"/>
                                </a:rPr>
                              </m:ctrlPr>
                            </m:dPr>
                            <m:e>
                              <m:r>
                                <a:rPr lang="en-US" altLang="zh-CN" sz="2000" i="1">
                                  <a:latin typeface="Cambria Math" charset="0"/>
                                  <a:ea typeface="Times New Roman" charset="0"/>
                                  <a:cs typeface="Times New Roman" charset="0"/>
                                </a:rPr>
                                <m:t>1</m:t>
                              </m:r>
                            </m:e>
                          </m:d>
                        </m:sup>
                      </m:sSubSup>
                      <m:sSub>
                        <m:sSubPr>
                          <m:ctrlPr>
                            <a:rPr lang="en-US" altLang="zh-CN" sz="2000" i="1">
                              <a:latin typeface="Cambria Math" charset="0"/>
                              <a:ea typeface="Times New Roman" charset="0"/>
                              <a:cs typeface="Times New Roman" charset="0"/>
                            </a:rPr>
                          </m:ctrlPr>
                        </m:sSubPr>
                        <m:e>
                          <m:r>
                            <a:rPr lang="en-US" altLang="zh-CN" sz="2000" i="1">
                              <a:latin typeface="Cambria Math" charset="0"/>
                              <a:ea typeface="Times New Roman" charset="0"/>
                              <a:cs typeface="Times New Roman" charset="0"/>
                            </a:rPr>
                            <m:t>𝑥</m:t>
                          </m:r>
                        </m:e>
                        <m:sub>
                          <m:r>
                            <a:rPr lang="en-US" altLang="zh-CN" sz="2000" b="0" i="1" smtClean="0">
                              <a:latin typeface="Cambria Math" charset="0"/>
                              <a:ea typeface="Times New Roman" charset="0"/>
                              <a:cs typeface="Times New Roman" charset="0"/>
                            </a:rPr>
                            <m:t>3</m:t>
                          </m:r>
                        </m:sub>
                      </m:sSub>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b="0" i="1" smtClean="0">
                              <a:latin typeface="Cambria Math" charset="0"/>
                              <a:ea typeface="Times New Roman" charset="0"/>
                              <a:cs typeface="Times New Roman" charset="0"/>
                            </a:rPr>
                            <m:t>𝑏</m:t>
                          </m:r>
                        </m:e>
                        <m:sub>
                          <m:r>
                            <a:rPr lang="en-US" altLang="zh-CN" sz="2000" b="0" i="1" smtClean="0">
                              <a:latin typeface="Cambria Math" charset="0"/>
                              <a:ea typeface="Times New Roman" charset="0"/>
                              <a:cs typeface="Times New Roman" charset="0"/>
                            </a:rPr>
                            <m:t>2</m:t>
                          </m:r>
                        </m:sub>
                        <m:sup>
                          <m:d>
                            <m:dPr>
                              <m:ctrlPr>
                                <a:rPr lang="en-US" altLang="zh-CN" sz="2000" i="1">
                                  <a:latin typeface="Cambria Math" charset="0"/>
                                  <a:ea typeface="Times New Roman" charset="0"/>
                                  <a:cs typeface="Times New Roman" charset="0"/>
                                </a:rPr>
                              </m:ctrlPr>
                            </m:dPr>
                            <m:e>
                              <m:r>
                                <a:rPr lang="en-US" altLang="zh-CN" sz="2000" i="1">
                                  <a:latin typeface="Cambria Math" charset="0"/>
                                  <a:ea typeface="Times New Roman" charset="0"/>
                                  <a:cs typeface="Times New Roman" charset="0"/>
                                </a:rPr>
                                <m:t>1</m:t>
                              </m:r>
                            </m:e>
                          </m:d>
                        </m:sup>
                      </m:sSubSup>
                      <m:r>
                        <a:rPr lang="en-US" altLang="zh-CN" sz="2000" b="0" i="1" smtClean="0">
                          <a:latin typeface="Cambria Math" charset="0"/>
                          <a:ea typeface="Times New Roman" charset="0"/>
                          <a:cs typeface="Times New Roman" charset="0"/>
                        </a:rPr>
                        <m:t>)</m:t>
                      </m:r>
                    </m:oMath>
                  </m:oMathPara>
                </a14:m>
                <a:endParaRPr kumimoji="1" lang="zh-CN" altLang="en-US" sz="2000" dirty="0">
                  <a:latin typeface="Times New Roman" charset="0"/>
                  <a:ea typeface="Times New Roman" charset="0"/>
                  <a:cs typeface="Times New Roman" charset="0"/>
                </a:endParaRPr>
              </a:p>
            </p:txBody>
          </p:sp>
        </mc:Choice>
        <mc:Fallback xmlns="">
          <p:sp>
            <p:nvSpPr>
              <p:cNvPr id="18" name="文本框 17"/>
              <p:cNvSpPr txBox="1">
                <a:spLocks noRot="1" noChangeAspect="1" noMove="1" noResize="1" noEditPoints="1" noAdjustHandles="1" noChangeArrowheads="1" noChangeShapeType="1" noTextEdit="1"/>
              </p:cNvSpPr>
              <p:nvPr/>
            </p:nvSpPr>
            <p:spPr>
              <a:xfrm>
                <a:off x="2326739" y="3932931"/>
                <a:ext cx="5034006" cy="486608"/>
              </a:xfrm>
              <a:prstGeom prst="rect">
                <a:avLst/>
              </a:prstGeom>
              <a:blipFill rotWithShape="0">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9" name="文本框 18"/>
              <p:cNvSpPr txBox="1"/>
              <p:nvPr/>
            </p:nvSpPr>
            <p:spPr>
              <a:xfrm>
                <a:off x="2310485" y="4609670"/>
                <a:ext cx="5066515" cy="486608"/>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altLang="zh-CN" sz="2000" i="1" smtClean="0">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𝑎</m:t>
                          </m:r>
                        </m:e>
                        <m:sub>
                          <m:r>
                            <a:rPr lang="en-US" altLang="zh-CN" sz="2000" b="0" i="1" smtClean="0">
                              <a:latin typeface="Cambria Math" charset="0"/>
                              <a:ea typeface="Times New Roman" charset="0"/>
                              <a:cs typeface="Times New Roman" charset="0"/>
                            </a:rPr>
                            <m:t>3</m:t>
                          </m:r>
                        </m:sub>
                        <m:sup>
                          <m:d>
                            <m:dPr>
                              <m:ctrlPr>
                                <a:rPr lang="mr-IN" altLang="zh-CN" sz="2000" i="1">
                                  <a:latin typeface="Cambria Math" charset="0"/>
                                  <a:ea typeface="Times New Roman" charset="0"/>
                                  <a:cs typeface="Times New Roman" charset="0"/>
                                </a:rPr>
                              </m:ctrlPr>
                            </m:dPr>
                            <m:e>
                              <m:r>
                                <a:rPr lang="en-US" altLang="zh-CN" sz="2000" b="0" i="1" smtClean="0">
                                  <a:latin typeface="Cambria Math" charset="0"/>
                                  <a:ea typeface="Times New Roman" charset="0"/>
                                  <a:cs typeface="Times New Roman" charset="0"/>
                                </a:rPr>
                                <m:t>2</m:t>
                              </m:r>
                            </m:e>
                          </m:d>
                        </m:sup>
                      </m:sSubSup>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𝑓</m:t>
                      </m:r>
                      <m:r>
                        <a:rPr lang="en-US" altLang="zh-CN" sz="2000" b="0" i="1" smtClean="0">
                          <a:latin typeface="Cambria Math" charset="0"/>
                          <a:ea typeface="Times New Roman" charset="0"/>
                          <a:cs typeface="Times New Roman" charset="0"/>
                        </a:rPr>
                        <m:t>(</m:t>
                      </m:r>
                      <m:sSubSup>
                        <m:sSubSupPr>
                          <m:ctrlPr>
                            <a:rPr lang="en-US" altLang="zh-CN" sz="2000" b="0" i="1" smtClean="0">
                              <a:latin typeface="Cambria Math" charset="0"/>
                              <a:ea typeface="Times New Roman" charset="0"/>
                              <a:cs typeface="Times New Roman" charset="0"/>
                            </a:rPr>
                          </m:ctrlPr>
                        </m:sSubSupPr>
                        <m:e>
                          <m:r>
                            <a:rPr lang="en-US" altLang="zh-CN" sz="2000" b="0" i="1" smtClean="0">
                              <a:latin typeface="Cambria Math" charset="0"/>
                              <a:ea typeface="Times New Roman" charset="0"/>
                              <a:cs typeface="Times New Roman" charset="0"/>
                            </a:rPr>
                            <m:t>𝑊</m:t>
                          </m:r>
                        </m:e>
                        <m:sub>
                          <m:r>
                            <a:rPr lang="en-US" altLang="zh-CN" sz="2000" b="0" i="1" smtClean="0">
                              <a:latin typeface="Cambria Math" charset="0"/>
                              <a:ea typeface="Times New Roman" charset="0"/>
                              <a:cs typeface="Times New Roman" charset="0"/>
                            </a:rPr>
                            <m:t>31</m:t>
                          </m:r>
                        </m:sub>
                        <m:sup>
                          <m:d>
                            <m:dPr>
                              <m:ctrlPr>
                                <a:rPr lang="en-US" altLang="zh-CN" sz="2000" b="0" i="1" smtClean="0">
                                  <a:latin typeface="Cambria Math" charset="0"/>
                                  <a:ea typeface="Times New Roman" charset="0"/>
                                  <a:cs typeface="Times New Roman" charset="0"/>
                                </a:rPr>
                              </m:ctrlPr>
                            </m:dPr>
                            <m:e>
                              <m:r>
                                <a:rPr lang="en-US" altLang="zh-CN" sz="2000" b="0" i="1" smtClean="0">
                                  <a:latin typeface="Cambria Math" charset="0"/>
                                  <a:ea typeface="Times New Roman" charset="0"/>
                                  <a:cs typeface="Times New Roman" charset="0"/>
                                </a:rPr>
                                <m:t>1</m:t>
                              </m:r>
                            </m:e>
                          </m:d>
                        </m:sup>
                      </m:sSubSup>
                      <m:sSub>
                        <m:sSubPr>
                          <m:ctrlPr>
                            <a:rPr lang="en-US" altLang="zh-CN" sz="2000" b="0" i="1" smtClean="0">
                              <a:latin typeface="Cambria Math" charset="0"/>
                              <a:ea typeface="Times New Roman" charset="0"/>
                              <a:cs typeface="Times New Roman" charset="0"/>
                            </a:rPr>
                          </m:ctrlPr>
                        </m:sSubPr>
                        <m:e>
                          <m:r>
                            <a:rPr lang="en-US" altLang="zh-CN" sz="2000" b="0" i="1" smtClean="0">
                              <a:latin typeface="Cambria Math" charset="0"/>
                              <a:ea typeface="Times New Roman" charset="0"/>
                              <a:cs typeface="Times New Roman" charset="0"/>
                            </a:rPr>
                            <m:t>𝑥</m:t>
                          </m:r>
                        </m:e>
                        <m:sub>
                          <m:r>
                            <a:rPr lang="en-US" altLang="zh-CN" sz="2000" b="0" i="1" smtClean="0">
                              <a:latin typeface="Cambria Math" charset="0"/>
                              <a:ea typeface="Times New Roman" charset="0"/>
                              <a:cs typeface="Times New Roman" charset="0"/>
                            </a:rPr>
                            <m:t>1</m:t>
                          </m:r>
                        </m:sub>
                      </m:sSub>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𝑊</m:t>
                          </m:r>
                        </m:e>
                        <m:sub>
                          <m:r>
                            <a:rPr lang="en-US" altLang="zh-CN" sz="2000" b="0" i="1" smtClean="0">
                              <a:latin typeface="Cambria Math" charset="0"/>
                              <a:ea typeface="Times New Roman" charset="0"/>
                              <a:cs typeface="Times New Roman" charset="0"/>
                            </a:rPr>
                            <m:t>32</m:t>
                          </m:r>
                        </m:sub>
                        <m:sup>
                          <m:d>
                            <m:dPr>
                              <m:ctrlPr>
                                <a:rPr lang="en-US" altLang="zh-CN" sz="2000" i="1">
                                  <a:latin typeface="Cambria Math" charset="0"/>
                                  <a:ea typeface="Times New Roman" charset="0"/>
                                  <a:cs typeface="Times New Roman" charset="0"/>
                                </a:rPr>
                              </m:ctrlPr>
                            </m:dPr>
                            <m:e>
                              <m:r>
                                <a:rPr lang="en-US" altLang="zh-CN" sz="2000" i="1">
                                  <a:latin typeface="Cambria Math" charset="0"/>
                                  <a:ea typeface="Times New Roman" charset="0"/>
                                  <a:cs typeface="Times New Roman" charset="0"/>
                                </a:rPr>
                                <m:t>1</m:t>
                              </m:r>
                            </m:e>
                          </m:d>
                        </m:sup>
                      </m:sSubSup>
                      <m:sSub>
                        <m:sSubPr>
                          <m:ctrlPr>
                            <a:rPr lang="en-US" altLang="zh-CN" sz="2000" i="1">
                              <a:latin typeface="Cambria Math" charset="0"/>
                              <a:ea typeface="Times New Roman" charset="0"/>
                              <a:cs typeface="Times New Roman" charset="0"/>
                            </a:rPr>
                          </m:ctrlPr>
                        </m:sSubPr>
                        <m:e>
                          <m:r>
                            <a:rPr lang="en-US" altLang="zh-CN" sz="2000" i="1">
                              <a:latin typeface="Cambria Math" charset="0"/>
                              <a:ea typeface="Times New Roman" charset="0"/>
                              <a:cs typeface="Times New Roman" charset="0"/>
                            </a:rPr>
                            <m:t>𝑥</m:t>
                          </m:r>
                        </m:e>
                        <m:sub>
                          <m:r>
                            <a:rPr lang="en-US" altLang="zh-CN" sz="2000" b="0" i="1" smtClean="0">
                              <a:latin typeface="Cambria Math" charset="0"/>
                              <a:ea typeface="Times New Roman" charset="0"/>
                              <a:cs typeface="Times New Roman" charset="0"/>
                            </a:rPr>
                            <m:t>2</m:t>
                          </m:r>
                        </m:sub>
                      </m:sSub>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𝑊</m:t>
                          </m:r>
                        </m:e>
                        <m:sub>
                          <m:r>
                            <a:rPr lang="en-US" altLang="zh-CN" sz="2000" b="0" i="1" smtClean="0">
                              <a:latin typeface="Cambria Math" charset="0"/>
                              <a:ea typeface="Times New Roman" charset="0"/>
                              <a:cs typeface="Times New Roman" charset="0"/>
                            </a:rPr>
                            <m:t>33</m:t>
                          </m:r>
                        </m:sub>
                        <m:sup>
                          <m:d>
                            <m:dPr>
                              <m:ctrlPr>
                                <a:rPr lang="en-US" altLang="zh-CN" sz="2000" i="1">
                                  <a:latin typeface="Cambria Math" charset="0"/>
                                  <a:ea typeface="Times New Roman" charset="0"/>
                                  <a:cs typeface="Times New Roman" charset="0"/>
                                </a:rPr>
                              </m:ctrlPr>
                            </m:dPr>
                            <m:e>
                              <m:r>
                                <a:rPr lang="en-US" altLang="zh-CN" sz="2000" i="1">
                                  <a:latin typeface="Cambria Math" charset="0"/>
                                  <a:ea typeface="Times New Roman" charset="0"/>
                                  <a:cs typeface="Times New Roman" charset="0"/>
                                </a:rPr>
                                <m:t>1</m:t>
                              </m:r>
                            </m:e>
                          </m:d>
                        </m:sup>
                      </m:sSubSup>
                      <m:sSub>
                        <m:sSubPr>
                          <m:ctrlPr>
                            <a:rPr lang="en-US" altLang="zh-CN" sz="2000" i="1">
                              <a:latin typeface="Cambria Math" charset="0"/>
                              <a:ea typeface="Times New Roman" charset="0"/>
                              <a:cs typeface="Times New Roman" charset="0"/>
                            </a:rPr>
                          </m:ctrlPr>
                        </m:sSubPr>
                        <m:e>
                          <m:r>
                            <a:rPr lang="en-US" altLang="zh-CN" sz="2000" i="1">
                              <a:latin typeface="Cambria Math" charset="0"/>
                              <a:ea typeface="Times New Roman" charset="0"/>
                              <a:cs typeface="Times New Roman" charset="0"/>
                            </a:rPr>
                            <m:t>𝑥</m:t>
                          </m:r>
                        </m:e>
                        <m:sub>
                          <m:r>
                            <a:rPr lang="en-US" altLang="zh-CN" sz="2000" b="0" i="1" smtClean="0">
                              <a:latin typeface="Cambria Math" charset="0"/>
                              <a:ea typeface="Times New Roman" charset="0"/>
                              <a:cs typeface="Times New Roman" charset="0"/>
                            </a:rPr>
                            <m:t>3</m:t>
                          </m:r>
                        </m:sub>
                      </m:sSub>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b="0" i="1" smtClean="0">
                              <a:latin typeface="Cambria Math" charset="0"/>
                              <a:ea typeface="Times New Roman" charset="0"/>
                              <a:cs typeface="Times New Roman" charset="0"/>
                            </a:rPr>
                            <m:t>𝑏</m:t>
                          </m:r>
                        </m:e>
                        <m:sub>
                          <m:r>
                            <a:rPr lang="en-US" altLang="zh-CN" sz="2000" b="0" i="1" smtClean="0">
                              <a:latin typeface="Cambria Math" charset="0"/>
                              <a:ea typeface="Times New Roman" charset="0"/>
                              <a:cs typeface="Times New Roman" charset="0"/>
                            </a:rPr>
                            <m:t>3</m:t>
                          </m:r>
                        </m:sub>
                        <m:sup>
                          <m:d>
                            <m:dPr>
                              <m:ctrlPr>
                                <a:rPr lang="en-US" altLang="zh-CN" sz="2000" i="1">
                                  <a:latin typeface="Cambria Math" charset="0"/>
                                  <a:ea typeface="Times New Roman" charset="0"/>
                                  <a:cs typeface="Times New Roman" charset="0"/>
                                </a:rPr>
                              </m:ctrlPr>
                            </m:dPr>
                            <m:e>
                              <m:r>
                                <a:rPr lang="en-US" altLang="zh-CN" sz="2000" i="1">
                                  <a:latin typeface="Cambria Math" charset="0"/>
                                  <a:ea typeface="Times New Roman" charset="0"/>
                                  <a:cs typeface="Times New Roman" charset="0"/>
                                </a:rPr>
                                <m:t>1</m:t>
                              </m:r>
                            </m:e>
                          </m:d>
                        </m:sup>
                      </m:sSubSup>
                      <m:r>
                        <a:rPr lang="en-US" altLang="zh-CN" sz="2000" b="0" i="1" smtClean="0">
                          <a:latin typeface="Cambria Math" charset="0"/>
                          <a:ea typeface="Times New Roman" charset="0"/>
                          <a:cs typeface="Times New Roman" charset="0"/>
                        </a:rPr>
                        <m:t>)</m:t>
                      </m:r>
                    </m:oMath>
                  </m:oMathPara>
                </a14:m>
                <a:endParaRPr kumimoji="1" lang="zh-CN" altLang="en-US" sz="2000" dirty="0">
                  <a:latin typeface="Times New Roman" charset="0"/>
                  <a:ea typeface="Times New Roman" charset="0"/>
                  <a:cs typeface="Times New Roman" charset="0"/>
                </a:endParaRPr>
              </a:p>
            </p:txBody>
          </p:sp>
        </mc:Choice>
        <mc:Fallback xmlns="">
          <p:sp>
            <p:nvSpPr>
              <p:cNvPr id="19" name="文本框 18"/>
              <p:cNvSpPr txBox="1">
                <a:spLocks noRot="1" noChangeAspect="1" noMove="1" noResize="1" noEditPoints="1" noAdjustHandles="1" noChangeArrowheads="1" noChangeShapeType="1" noTextEdit="1"/>
              </p:cNvSpPr>
              <p:nvPr/>
            </p:nvSpPr>
            <p:spPr>
              <a:xfrm>
                <a:off x="2310485" y="4609670"/>
                <a:ext cx="5066515" cy="486608"/>
              </a:xfrm>
              <a:prstGeom prst="rect">
                <a:avLst/>
              </a:prstGeom>
              <a:blipFill rotWithShape="0">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0" name="文本框 19"/>
              <p:cNvSpPr txBox="1"/>
              <p:nvPr/>
            </p:nvSpPr>
            <p:spPr>
              <a:xfrm>
                <a:off x="2310485" y="5331181"/>
                <a:ext cx="6768456" cy="490647"/>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altLang="zh-CN" sz="2000" i="1" smtClean="0">
                              <a:latin typeface="Cambria Math" charset="0"/>
                              <a:ea typeface="Times New Roman" charset="0"/>
                              <a:cs typeface="Times New Roman" charset="0"/>
                            </a:rPr>
                          </m:ctrlPr>
                        </m:sSubSupPr>
                        <m:e>
                          <m:sSub>
                            <m:sSubPr>
                              <m:ctrlPr>
                                <a:rPr lang="en-US" altLang="zh-CN" sz="2000" i="1" smtClean="0">
                                  <a:latin typeface="Cambria Math" charset="0"/>
                                  <a:ea typeface="Times New Roman" charset="0"/>
                                  <a:cs typeface="Times New Roman" charset="0"/>
                                </a:rPr>
                              </m:ctrlPr>
                            </m:sSubPr>
                            <m:e>
                              <m:r>
                                <a:rPr lang="en-US" altLang="zh-CN" sz="2000" b="0" i="1" smtClean="0">
                                  <a:latin typeface="Cambria Math" charset="0"/>
                                  <a:ea typeface="Times New Roman" charset="0"/>
                                  <a:cs typeface="Times New Roman" charset="0"/>
                                </a:rPr>
                                <m:t>h</m:t>
                              </m:r>
                            </m:e>
                            <m:sub>
                              <m:r>
                                <a:rPr lang="en-US" altLang="zh-CN" sz="2000" b="0" i="1" smtClean="0">
                                  <a:latin typeface="Cambria Math" charset="0"/>
                                  <a:ea typeface="Times New Roman" charset="0"/>
                                  <a:cs typeface="Times New Roman" charset="0"/>
                                </a:rPr>
                                <m:t>𝑊</m:t>
                              </m:r>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𝑏</m:t>
                              </m:r>
                            </m:sub>
                          </m:sSub>
                          <m:d>
                            <m:dPr>
                              <m:ctrlPr>
                                <a:rPr lang="en-US" altLang="zh-CN" sz="2000" b="0" i="1" smtClean="0">
                                  <a:latin typeface="Cambria Math" charset="0"/>
                                  <a:ea typeface="Times New Roman" charset="0"/>
                                  <a:cs typeface="Times New Roman" charset="0"/>
                                </a:rPr>
                              </m:ctrlPr>
                            </m:dPr>
                            <m:e>
                              <m:r>
                                <a:rPr lang="en-US" altLang="zh-CN" sz="2000" b="0" i="1" smtClean="0">
                                  <a:latin typeface="Cambria Math" charset="0"/>
                                  <a:ea typeface="Times New Roman" charset="0"/>
                                  <a:cs typeface="Times New Roman" charset="0"/>
                                </a:rPr>
                                <m:t>𝑥</m:t>
                              </m:r>
                            </m:e>
                          </m:d>
                          <m:r>
                            <a:rPr lang="en-US" altLang="zh-CN" sz="2000" b="0" i="1" smtClean="0">
                              <a:latin typeface="Cambria Math" charset="0"/>
                              <a:ea typeface="Times New Roman" charset="0"/>
                              <a:cs typeface="Times New Roman" charset="0"/>
                            </a:rPr>
                            <m:t>=</m:t>
                          </m:r>
                          <m:r>
                            <a:rPr lang="en-US" altLang="zh-CN" sz="2000" i="1">
                              <a:latin typeface="Cambria Math" charset="0"/>
                              <a:ea typeface="Times New Roman" charset="0"/>
                              <a:cs typeface="Times New Roman" charset="0"/>
                            </a:rPr>
                            <m:t>𝑎</m:t>
                          </m:r>
                        </m:e>
                        <m:sub>
                          <m:r>
                            <a:rPr lang="en-US" altLang="zh-CN" sz="2000" b="0" i="1" smtClean="0">
                              <a:latin typeface="Cambria Math" charset="0"/>
                              <a:ea typeface="Times New Roman" charset="0"/>
                              <a:cs typeface="Times New Roman" charset="0"/>
                            </a:rPr>
                            <m:t>1</m:t>
                          </m:r>
                        </m:sub>
                        <m:sup>
                          <m:d>
                            <m:dPr>
                              <m:ctrlPr>
                                <a:rPr lang="mr-IN" altLang="zh-CN" sz="2000" i="1">
                                  <a:latin typeface="Cambria Math" charset="0"/>
                                  <a:ea typeface="Times New Roman" charset="0"/>
                                  <a:cs typeface="Times New Roman" charset="0"/>
                                </a:rPr>
                              </m:ctrlPr>
                            </m:dPr>
                            <m:e>
                              <m:r>
                                <a:rPr lang="en-US" altLang="zh-CN" sz="2000" b="0" i="1" smtClean="0">
                                  <a:latin typeface="Cambria Math" charset="0"/>
                                  <a:ea typeface="Times New Roman" charset="0"/>
                                  <a:cs typeface="Times New Roman" charset="0"/>
                                </a:rPr>
                                <m:t>3</m:t>
                              </m:r>
                            </m:e>
                          </m:d>
                        </m:sup>
                      </m:sSubSup>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𝑓</m:t>
                      </m:r>
                      <m:r>
                        <a:rPr lang="en-US" altLang="zh-CN" sz="2000" b="0" i="1" smtClean="0">
                          <a:latin typeface="Cambria Math" charset="0"/>
                          <a:ea typeface="Times New Roman" charset="0"/>
                          <a:cs typeface="Times New Roman" charset="0"/>
                        </a:rPr>
                        <m:t>(</m:t>
                      </m:r>
                      <m:sSubSup>
                        <m:sSubSupPr>
                          <m:ctrlPr>
                            <a:rPr lang="en-US" altLang="zh-CN" sz="2000" b="0" i="1" smtClean="0">
                              <a:latin typeface="Cambria Math" charset="0"/>
                              <a:ea typeface="Times New Roman" charset="0"/>
                              <a:cs typeface="Times New Roman" charset="0"/>
                            </a:rPr>
                          </m:ctrlPr>
                        </m:sSubSupPr>
                        <m:e>
                          <m:r>
                            <a:rPr lang="en-US" altLang="zh-CN" sz="2000" b="0" i="1" smtClean="0">
                              <a:latin typeface="Cambria Math" charset="0"/>
                              <a:ea typeface="Times New Roman" charset="0"/>
                              <a:cs typeface="Times New Roman" charset="0"/>
                            </a:rPr>
                            <m:t>𝑊</m:t>
                          </m:r>
                        </m:e>
                        <m:sub>
                          <m:r>
                            <a:rPr lang="en-US" altLang="zh-CN" sz="2000" b="0" i="1" smtClean="0">
                              <a:latin typeface="Cambria Math" charset="0"/>
                              <a:ea typeface="Times New Roman" charset="0"/>
                              <a:cs typeface="Times New Roman" charset="0"/>
                            </a:rPr>
                            <m:t>11</m:t>
                          </m:r>
                        </m:sub>
                        <m:sup>
                          <m:d>
                            <m:dPr>
                              <m:ctrlPr>
                                <a:rPr lang="en-US" altLang="zh-CN" sz="2000" b="0" i="1" smtClean="0">
                                  <a:latin typeface="Cambria Math" charset="0"/>
                                  <a:ea typeface="Times New Roman" charset="0"/>
                                  <a:cs typeface="Times New Roman" charset="0"/>
                                </a:rPr>
                              </m:ctrlPr>
                            </m:dPr>
                            <m:e>
                              <m:r>
                                <a:rPr lang="en-US" altLang="zh-CN" sz="2000" b="0" i="1" smtClean="0">
                                  <a:latin typeface="Cambria Math" charset="0"/>
                                  <a:ea typeface="Times New Roman" charset="0"/>
                                  <a:cs typeface="Times New Roman" charset="0"/>
                                </a:rPr>
                                <m:t>2</m:t>
                              </m:r>
                            </m:e>
                          </m:d>
                        </m:sup>
                      </m:sSubSup>
                      <m:sSubSup>
                        <m:sSubSupPr>
                          <m:ctrlPr>
                            <a:rPr lang="en-US" altLang="zh-CN" sz="2000" b="0" i="1" smtClean="0">
                              <a:latin typeface="Cambria Math" charset="0"/>
                              <a:ea typeface="Times New Roman" charset="0"/>
                              <a:cs typeface="Times New Roman" charset="0"/>
                            </a:rPr>
                          </m:ctrlPr>
                        </m:sSubSupPr>
                        <m:e>
                          <m:r>
                            <a:rPr lang="en-US" altLang="zh-CN" sz="2000" b="0" i="1" smtClean="0">
                              <a:latin typeface="Cambria Math" charset="0"/>
                              <a:ea typeface="Times New Roman" charset="0"/>
                              <a:cs typeface="Times New Roman" charset="0"/>
                            </a:rPr>
                            <m:t>𝑎</m:t>
                          </m:r>
                        </m:e>
                        <m:sub>
                          <m:r>
                            <a:rPr lang="en-US" altLang="zh-CN" sz="2000" b="0" i="1" smtClean="0">
                              <a:latin typeface="Cambria Math" charset="0"/>
                              <a:ea typeface="Times New Roman" charset="0"/>
                              <a:cs typeface="Times New Roman" charset="0"/>
                            </a:rPr>
                            <m:t>1</m:t>
                          </m:r>
                        </m:sub>
                        <m:sup>
                          <m:r>
                            <a:rPr lang="en-US" altLang="zh-CN" sz="2000" b="0" i="1" smtClean="0">
                              <a:latin typeface="Cambria Math" charset="0"/>
                              <a:ea typeface="Times New Roman" charset="0"/>
                              <a:cs typeface="Times New Roman" charset="0"/>
                            </a:rPr>
                            <m:t>(2)</m:t>
                          </m:r>
                        </m:sup>
                      </m:sSubSup>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𝑊</m:t>
                          </m:r>
                        </m:e>
                        <m:sub>
                          <m:r>
                            <a:rPr lang="en-US" altLang="zh-CN" sz="2000" i="1">
                              <a:latin typeface="Cambria Math" charset="0"/>
                              <a:ea typeface="Times New Roman" charset="0"/>
                              <a:cs typeface="Times New Roman" charset="0"/>
                            </a:rPr>
                            <m:t>1</m:t>
                          </m:r>
                          <m:r>
                            <a:rPr lang="en-US" altLang="zh-CN" sz="2000" b="0" i="1" smtClean="0">
                              <a:latin typeface="Cambria Math" charset="0"/>
                              <a:ea typeface="Times New Roman" charset="0"/>
                              <a:cs typeface="Times New Roman" charset="0"/>
                            </a:rPr>
                            <m:t>2</m:t>
                          </m:r>
                        </m:sub>
                        <m:sup>
                          <m:d>
                            <m:dPr>
                              <m:ctrlPr>
                                <a:rPr lang="en-US" altLang="zh-CN" sz="2000" i="1">
                                  <a:latin typeface="Cambria Math" charset="0"/>
                                  <a:ea typeface="Times New Roman" charset="0"/>
                                  <a:cs typeface="Times New Roman" charset="0"/>
                                </a:rPr>
                              </m:ctrlPr>
                            </m:dPr>
                            <m:e>
                              <m:r>
                                <a:rPr lang="en-US" altLang="zh-CN" sz="2000" i="1">
                                  <a:latin typeface="Cambria Math" charset="0"/>
                                  <a:ea typeface="Times New Roman" charset="0"/>
                                  <a:cs typeface="Times New Roman" charset="0"/>
                                </a:rPr>
                                <m:t>2</m:t>
                              </m:r>
                            </m:e>
                          </m:d>
                        </m:sup>
                      </m:sSubSup>
                      <m:sSubSup>
                        <m:sSubSupPr>
                          <m:ctrlPr>
                            <a:rPr lang="en-US" altLang="zh-CN" sz="2000" i="1">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𝑎</m:t>
                          </m:r>
                        </m:e>
                        <m:sub>
                          <m:r>
                            <a:rPr lang="en-US" altLang="zh-CN" sz="2000" b="0" i="1" smtClean="0">
                              <a:latin typeface="Cambria Math" charset="0"/>
                              <a:ea typeface="Times New Roman" charset="0"/>
                              <a:cs typeface="Times New Roman" charset="0"/>
                            </a:rPr>
                            <m:t>2</m:t>
                          </m:r>
                        </m:sub>
                        <m:sup>
                          <m:r>
                            <a:rPr lang="en-US" altLang="zh-CN" sz="2000" i="1">
                              <a:latin typeface="Cambria Math" charset="0"/>
                              <a:ea typeface="Times New Roman" charset="0"/>
                              <a:cs typeface="Times New Roman" charset="0"/>
                            </a:rPr>
                            <m:t>(2)</m:t>
                          </m:r>
                        </m:sup>
                      </m:sSubSup>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𝑊</m:t>
                          </m:r>
                        </m:e>
                        <m:sub>
                          <m:r>
                            <a:rPr lang="en-US" altLang="zh-CN" sz="2000" i="1">
                              <a:latin typeface="Cambria Math" charset="0"/>
                              <a:ea typeface="Times New Roman" charset="0"/>
                              <a:cs typeface="Times New Roman" charset="0"/>
                            </a:rPr>
                            <m:t>1</m:t>
                          </m:r>
                          <m:r>
                            <a:rPr lang="en-US" altLang="zh-CN" sz="2000" b="0" i="1" smtClean="0">
                              <a:latin typeface="Cambria Math" charset="0"/>
                              <a:ea typeface="Times New Roman" charset="0"/>
                              <a:cs typeface="Times New Roman" charset="0"/>
                            </a:rPr>
                            <m:t>3</m:t>
                          </m:r>
                        </m:sub>
                        <m:sup>
                          <m:d>
                            <m:dPr>
                              <m:ctrlPr>
                                <a:rPr lang="en-US" altLang="zh-CN" sz="2000" i="1">
                                  <a:latin typeface="Cambria Math" charset="0"/>
                                  <a:ea typeface="Times New Roman" charset="0"/>
                                  <a:cs typeface="Times New Roman" charset="0"/>
                                </a:rPr>
                              </m:ctrlPr>
                            </m:dPr>
                            <m:e>
                              <m:r>
                                <a:rPr lang="en-US" altLang="zh-CN" sz="2000" i="1">
                                  <a:latin typeface="Cambria Math" charset="0"/>
                                  <a:ea typeface="Times New Roman" charset="0"/>
                                  <a:cs typeface="Times New Roman" charset="0"/>
                                </a:rPr>
                                <m:t>2</m:t>
                              </m:r>
                            </m:e>
                          </m:d>
                        </m:sup>
                      </m:sSubSup>
                      <m:sSubSup>
                        <m:sSubSupPr>
                          <m:ctrlPr>
                            <a:rPr lang="en-US" altLang="zh-CN" sz="2000" i="1">
                              <a:latin typeface="Cambria Math" charset="0"/>
                              <a:ea typeface="Times New Roman" charset="0"/>
                              <a:cs typeface="Times New Roman" charset="0"/>
                            </a:rPr>
                          </m:ctrlPr>
                        </m:sSubSupPr>
                        <m:e>
                          <m:r>
                            <a:rPr lang="en-US" altLang="zh-CN" sz="2000" i="1">
                              <a:latin typeface="Cambria Math" charset="0"/>
                              <a:ea typeface="Times New Roman" charset="0"/>
                              <a:cs typeface="Times New Roman" charset="0"/>
                            </a:rPr>
                            <m:t>𝑎</m:t>
                          </m:r>
                        </m:e>
                        <m:sub>
                          <m:r>
                            <a:rPr lang="en-US" altLang="zh-CN" sz="2000" b="0" i="1" smtClean="0">
                              <a:latin typeface="Cambria Math" charset="0"/>
                              <a:ea typeface="Times New Roman" charset="0"/>
                              <a:cs typeface="Times New Roman" charset="0"/>
                            </a:rPr>
                            <m:t>3</m:t>
                          </m:r>
                        </m:sub>
                        <m:sup>
                          <m:r>
                            <a:rPr lang="en-US" altLang="zh-CN" sz="2000" i="1">
                              <a:latin typeface="Cambria Math" charset="0"/>
                              <a:ea typeface="Times New Roman" charset="0"/>
                              <a:cs typeface="Times New Roman" charset="0"/>
                            </a:rPr>
                            <m:t>(2)</m:t>
                          </m:r>
                        </m:sup>
                      </m:sSubSup>
                      <m:r>
                        <a:rPr lang="en-US" altLang="zh-CN" sz="2000" b="0" i="1" smtClean="0">
                          <a:latin typeface="Cambria Math" charset="0"/>
                          <a:ea typeface="Times New Roman" charset="0"/>
                          <a:cs typeface="Times New Roman" charset="0"/>
                        </a:rPr>
                        <m:t>+</m:t>
                      </m:r>
                      <m:sSubSup>
                        <m:sSubSupPr>
                          <m:ctrlPr>
                            <a:rPr lang="en-US" altLang="zh-CN" sz="2000" i="1">
                              <a:latin typeface="Cambria Math" charset="0"/>
                              <a:ea typeface="Times New Roman" charset="0"/>
                              <a:cs typeface="Times New Roman" charset="0"/>
                            </a:rPr>
                          </m:ctrlPr>
                        </m:sSubSupPr>
                        <m:e>
                          <m:r>
                            <a:rPr lang="en-US" altLang="zh-CN" sz="2000" b="0" i="1" smtClean="0">
                              <a:latin typeface="Cambria Math" charset="0"/>
                              <a:ea typeface="Times New Roman" charset="0"/>
                              <a:cs typeface="Times New Roman" charset="0"/>
                            </a:rPr>
                            <m:t>𝑏</m:t>
                          </m:r>
                        </m:e>
                        <m:sub>
                          <m:r>
                            <a:rPr lang="en-US" altLang="zh-CN" sz="2000" i="1">
                              <a:latin typeface="Cambria Math" charset="0"/>
                              <a:ea typeface="Times New Roman" charset="0"/>
                              <a:cs typeface="Times New Roman" charset="0"/>
                            </a:rPr>
                            <m:t>1</m:t>
                          </m:r>
                        </m:sub>
                        <m:sup>
                          <m:d>
                            <m:dPr>
                              <m:ctrlPr>
                                <a:rPr lang="en-US" altLang="zh-CN" sz="2000" i="1">
                                  <a:latin typeface="Cambria Math" charset="0"/>
                                  <a:ea typeface="Times New Roman" charset="0"/>
                                  <a:cs typeface="Times New Roman" charset="0"/>
                                </a:rPr>
                              </m:ctrlPr>
                            </m:dPr>
                            <m:e>
                              <m:r>
                                <a:rPr lang="en-US" altLang="zh-CN" sz="2000" b="0" i="1" smtClean="0">
                                  <a:latin typeface="Cambria Math" charset="0"/>
                                  <a:ea typeface="Times New Roman" charset="0"/>
                                  <a:cs typeface="Times New Roman" charset="0"/>
                                </a:rPr>
                                <m:t>2</m:t>
                              </m:r>
                            </m:e>
                          </m:d>
                        </m:sup>
                      </m:sSubSup>
                      <m:r>
                        <a:rPr lang="en-US" altLang="zh-CN" sz="2000" b="0" i="1" smtClean="0">
                          <a:latin typeface="Cambria Math" charset="0"/>
                          <a:ea typeface="Times New Roman" charset="0"/>
                          <a:cs typeface="Times New Roman" charset="0"/>
                        </a:rPr>
                        <m:t>)</m:t>
                      </m:r>
                    </m:oMath>
                  </m:oMathPara>
                </a14:m>
                <a:endParaRPr kumimoji="1" lang="zh-CN" altLang="en-US" sz="2000" dirty="0">
                  <a:latin typeface="Times New Roman" charset="0"/>
                  <a:ea typeface="Times New Roman" charset="0"/>
                  <a:cs typeface="Times New Roman" charset="0"/>
                </a:endParaRPr>
              </a:p>
            </p:txBody>
          </p:sp>
        </mc:Choice>
        <mc:Fallback xmlns="">
          <p:sp>
            <p:nvSpPr>
              <p:cNvPr id="20" name="文本框 19"/>
              <p:cNvSpPr txBox="1">
                <a:spLocks noRot="1" noChangeAspect="1" noMove="1" noResize="1" noEditPoints="1" noAdjustHandles="1" noChangeArrowheads="1" noChangeShapeType="1" noTextEdit="1"/>
              </p:cNvSpPr>
              <p:nvPr/>
            </p:nvSpPr>
            <p:spPr>
              <a:xfrm>
                <a:off x="2310485" y="5331181"/>
                <a:ext cx="6768456" cy="490647"/>
              </a:xfrm>
              <a:prstGeom prst="rect">
                <a:avLst/>
              </a:prstGeom>
              <a:blipFill rotWithShape="0">
                <a:blip r:embed="rId6"/>
                <a:stretch>
                  <a:fillRect b="-8750"/>
                </a:stretch>
              </a:blipFill>
            </p:spPr>
            <p:txBody>
              <a:bodyPr/>
              <a:lstStyle/>
              <a:p>
                <a:r>
                  <a:rPr lang="zh-CN" altLang="en-US">
                    <a:noFill/>
                  </a:rPr>
                  <a:t> </a:t>
                </a:r>
              </a:p>
            </p:txBody>
          </p:sp>
        </mc:Fallback>
      </mc:AlternateContent>
      <p:sp>
        <p:nvSpPr>
          <p:cNvPr id="21" name="矩形 20"/>
          <p:cNvSpPr/>
          <p:nvPr/>
        </p:nvSpPr>
        <p:spPr>
          <a:xfrm>
            <a:off x="3720511" y="706933"/>
            <a:ext cx="4196983" cy="769441"/>
          </a:xfrm>
          <a:prstGeom prst="rect">
            <a:avLst/>
          </a:prstGeom>
        </p:spPr>
        <p:txBody>
          <a:bodyPr wrap="none">
            <a:spAutoFit/>
          </a:bodyPr>
          <a:lstStyle/>
          <a:p>
            <a:pPr algn="ctr"/>
            <a:r>
              <a:rPr lang="zh-CN" altLang="en-US" sz="4400" dirty="0" smtClean="0">
                <a:solidFill>
                  <a:srgbClr val="000000"/>
                </a:solidFill>
                <a:latin typeface="SimSun" charset="-122"/>
                <a:ea typeface="SimSun" charset="-122"/>
                <a:cs typeface="SimSun" charset="-122"/>
              </a:rPr>
              <a:t>简单的</a:t>
            </a:r>
            <a:r>
              <a:rPr lang="en-US" altLang="zh-CN" sz="4400" dirty="0" smtClean="0">
                <a:solidFill>
                  <a:srgbClr val="000000"/>
                </a:solidFill>
                <a:latin typeface="Times New Roman" charset="0"/>
                <a:ea typeface="Times New Roman" charset="0"/>
                <a:cs typeface="Times New Roman" charset="0"/>
              </a:rPr>
              <a:t>RNN</a:t>
            </a:r>
            <a:r>
              <a:rPr lang="zh-CN" altLang="en-US" sz="4400" dirty="0" smtClean="0">
                <a:solidFill>
                  <a:srgbClr val="000000"/>
                </a:solidFill>
                <a:latin typeface="SimSun" charset="-122"/>
                <a:ea typeface="SimSun" charset="-122"/>
                <a:cs typeface="SimSun" charset="-122"/>
              </a:rPr>
              <a:t>模型</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994845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Rectangle 1"/>
              <p:cNvSpPr>
                <a:spLocks noChangeArrowheads="1"/>
              </p:cNvSpPr>
              <p:nvPr/>
            </p:nvSpPr>
            <p:spPr bwMode="auto">
              <a:xfrm>
                <a:off x="705851" y="1355144"/>
                <a:ext cx="11004885" cy="909095"/>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    </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我们用</a:t>
                </a:r>
                <a14:m>
                  <m:oMath xmlns:m="http://schemas.openxmlformats.org/officeDocument/2006/math">
                    <m:sSubSup>
                      <m:sSubSupPr>
                        <m:ctrlPr>
                          <a:rPr lang="en-US" altLang="zh-CN" sz="2000" i="1">
                            <a:latin typeface="Cambria Math" charset="0"/>
                            <a:ea typeface="SimSun" charset="-122"/>
                            <a:cs typeface="SimSun" charset="-122"/>
                          </a:rPr>
                        </m:ctrlPr>
                      </m:sSubSupPr>
                      <m:e>
                        <m:r>
                          <a:rPr lang="en-US" altLang="zh-CN" sz="2000" b="0" i="1" smtClean="0">
                            <a:latin typeface="Cambria Math" charset="0"/>
                            <a:ea typeface="SimSun" charset="-122"/>
                            <a:cs typeface="SimSun" charset="-122"/>
                          </a:rPr>
                          <m:t>𝑧</m:t>
                        </m:r>
                      </m:e>
                      <m:sub>
                        <m:r>
                          <a:rPr lang="en-US" altLang="zh-CN" sz="2000" i="1">
                            <a:latin typeface="Cambria Math" charset="0"/>
                            <a:ea typeface="SimSun" charset="-122"/>
                            <a:cs typeface="SimSun" charset="-122"/>
                          </a:rPr>
                          <m:t>𝑖</m:t>
                        </m:r>
                      </m:sub>
                      <m:sup>
                        <m:d>
                          <m:dPr>
                            <m:ctrlPr>
                              <a:rPr lang="mr-IN" altLang="zh-CN" sz="2000" i="1">
                                <a:latin typeface="Cambria Math" charset="0"/>
                                <a:ea typeface="SimSun" charset="-122"/>
                                <a:cs typeface="SimSun" charset="-122"/>
                              </a:rPr>
                            </m:ctrlPr>
                          </m:dPr>
                          <m:e>
                            <m:r>
                              <a:rPr lang="en-US" altLang="zh-CN" sz="2000" i="1">
                                <a:latin typeface="Cambria Math" charset="0"/>
                                <a:ea typeface="SimSun" charset="-122"/>
                                <a:cs typeface="SimSun" charset="-122"/>
                              </a:rPr>
                              <m:t>𝑙</m:t>
                            </m:r>
                          </m:e>
                        </m:d>
                      </m:sup>
                    </m:sSubSup>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表示第</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层第</a:t>
                </a:r>
                <a14:m>
                  <m:oMath xmlns:m="http://schemas.openxmlformats.org/officeDocument/2006/math">
                    <m:r>
                      <a:rPr lang="en-US" altLang="zh-CN" sz="2000" i="1">
                        <a:latin typeface="Cambria Math" charset="0"/>
                        <a:ea typeface="SimSun" charset="-122"/>
                        <a:cs typeface="SimSun" charset="-122"/>
                      </a:rPr>
                      <m:t>𝑖</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单元</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输入加权</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和</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包括</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偏置</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单元</a:t>
                </a:r>
                <a:r>
                  <a:rPr kumimoji="0" lang="en-US" altLang="zh-CN" sz="2000" b="0" i="0" u="none" strike="noStrike" cap="none" normalizeH="0" baseline="0" dirty="0" smtClean="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，比如则</a:t>
                </a:r>
                <a14:m>
                  <m:oMath xmlns:m="http://schemas.openxmlformats.org/officeDocument/2006/math">
                    <m:sSubSup>
                      <m:sSubSupPr>
                        <m:ctrlPr>
                          <a:rPr lang="en-US" altLang="zh-CN" sz="2000" i="1">
                            <a:latin typeface="Cambria Math" charset="0"/>
                            <a:ea typeface="SimSun" charset="-122"/>
                            <a:cs typeface="SimSun" charset="-122"/>
                          </a:rPr>
                        </m:ctrlPr>
                      </m:sSubSupPr>
                      <m:e>
                        <m:r>
                          <a:rPr lang="en-US" altLang="zh-CN" sz="2000" i="1">
                            <a:latin typeface="Cambria Math" charset="0"/>
                            <a:ea typeface="SimSun" charset="-122"/>
                            <a:cs typeface="SimSun" charset="-122"/>
                          </a:rPr>
                          <m:t>𝑧</m:t>
                        </m:r>
                      </m:e>
                      <m:sub>
                        <m:r>
                          <a:rPr lang="en-US" altLang="zh-CN" sz="2000" i="1">
                            <a:latin typeface="Cambria Math" charset="0"/>
                            <a:ea typeface="SimSun" charset="-122"/>
                            <a:cs typeface="SimSun" charset="-122"/>
                          </a:rPr>
                          <m:t>𝑖</m:t>
                        </m:r>
                      </m:sub>
                      <m:sup>
                        <m:d>
                          <m:dPr>
                            <m:ctrlPr>
                              <a:rPr lang="mr-IN" altLang="zh-CN" sz="2000" i="1">
                                <a:latin typeface="Cambria Math" charset="0"/>
                                <a:ea typeface="SimSun" charset="-122"/>
                                <a:cs typeface="SimSun" charset="-122"/>
                              </a:rPr>
                            </m:ctrlPr>
                          </m:dPr>
                          <m:e>
                            <m:r>
                              <a:rPr lang="en-US" altLang="zh-CN" sz="2000" b="0" i="1" smtClean="0">
                                <a:latin typeface="Cambria Math" charset="0"/>
                                <a:ea typeface="SimSun" charset="-122"/>
                                <a:cs typeface="SimSun" charset="-122"/>
                              </a:rPr>
                              <m:t>2</m:t>
                            </m:r>
                          </m:e>
                        </m:d>
                      </m:sup>
                    </m:sSubSup>
                    <m:r>
                      <a:rPr lang="en-US" altLang="zh-CN" sz="2000" b="0" i="1" smtClean="0">
                        <a:latin typeface="Cambria Math" charset="0"/>
                        <a:ea typeface="SimSun" charset="-122"/>
                        <a:cs typeface="SimSun" charset="-122"/>
                      </a:rPr>
                      <m:t>=</m:t>
                    </m:r>
                    <m:nary>
                      <m:naryPr>
                        <m:chr m:val="∑"/>
                        <m:ctrlPr>
                          <a:rPr lang="is-IS" altLang="zh-CN" sz="2000" b="0" i="1" smtClean="0">
                            <a:latin typeface="Cambria Math" charset="0"/>
                            <a:ea typeface="SimSun" charset="-122"/>
                            <a:cs typeface="SimSun" charset="-122"/>
                          </a:rPr>
                        </m:ctrlPr>
                      </m:naryPr>
                      <m:sub>
                        <m:r>
                          <m:rPr>
                            <m:brk m:alnAt="23"/>
                          </m:rPr>
                          <a:rPr lang="en-US" altLang="zh-CN" sz="2000" b="0" i="1" smtClean="0">
                            <a:latin typeface="Cambria Math" charset="0"/>
                            <a:ea typeface="SimSun" charset="-122"/>
                            <a:cs typeface="SimSun" charset="-122"/>
                          </a:rPr>
                          <m:t>𝑗</m:t>
                        </m:r>
                        <m:r>
                          <a:rPr lang="en-US" altLang="zh-CN" sz="2000" b="0" i="1" smtClean="0">
                            <a:latin typeface="Cambria Math" charset="0"/>
                            <a:ea typeface="SimSun" charset="-122"/>
                            <a:cs typeface="SimSun" charset="-122"/>
                          </a:rPr>
                          <m:t>=1</m:t>
                        </m:r>
                      </m:sub>
                      <m:sup>
                        <m:r>
                          <a:rPr lang="en-US" altLang="zh-CN" sz="2000" b="0" i="1" smtClean="0">
                            <a:latin typeface="Cambria Math" charset="0"/>
                            <a:ea typeface="SimSun" charset="-122"/>
                            <a:cs typeface="SimSun" charset="-122"/>
                          </a:rPr>
                          <m:t>𝑛</m:t>
                        </m:r>
                      </m:sup>
                      <m:e>
                        <m:sSubSup>
                          <m:sSubSupPr>
                            <m:ctrlPr>
                              <a:rPr lang="en-US" altLang="zh-CN" sz="2000" b="0" i="1" smtClean="0">
                                <a:latin typeface="Cambria Math" charset="0"/>
                                <a:ea typeface="SimSun" charset="-122"/>
                                <a:cs typeface="SimSun" charset="-122"/>
                              </a:rPr>
                            </m:ctrlPr>
                          </m:sSubSupPr>
                          <m:e>
                            <m:r>
                              <a:rPr lang="en-US" altLang="zh-CN" sz="2000" b="0" i="1" smtClean="0">
                                <a:latin typeface="Cambria Math" charset="0"/>
                                <a:ea typeface="SimSun" charset="-122"/>
                                <a:cs typeface="SimSun" charset="-122"/>
                              </a:rPr>
                              <m:t>𝑊</m:t>
                            </m:r>
                          </m:e>
                          <m:sub>
                            <m:r>
                              <a:rPr lang="en-US" altLang="zh-CN" sz="2000" b="0" i="1" smtClean="0">
                                <a:latin typeface="Cambria Math" charset="0"/>
                                <a:ea typeface="SimSun" charset="-122"/>
                                <a:cs typeface="SimSun" charset="-122"/>
                              </a:rPr>
                              <m:t>𝑖𝑗</m:t>
                            </m:r>
                          </m:sub>
                          <m:sup>
                            <m:r>
                              <a:rPr lang="en-US" altLang="zh-CN" sz="2000" b="0" i="1" smtClean="0">
                                <a:latin typeface="Cambria Math" charset="0"/>
                                <a:ea typeface="SimSun" charset="-122"/>
                                <a:cs typeface="SimSun" charset="-122"/>
                              </a:rPr>
                              <m:t>1</m:t>
                            </m:r>
                          </m:sup>
                        </m:sSubSup>
                        <m:sSub>
                          <m:sSubPr>
                            <m:ctrlPr>
                              <a:rPr lang="en-US" altLang="zh-CN" sz="2000" b="0" i="1" smtClean="0">
                                <a:latin typeface="Cambria Math" charset="0"/>
                                <a:ea typeface="SimSun" charset="-122"/>
                                <a:cs typeface="SimSun" charset="-122"/>
                              </a:rPr>
                            </m:ctrlPr>
                          </m:sSubPr>
                          <m:e>
                            <m:r>
                              <a:rPr lang="en-US" altLang="zh-CN" sz="2000" b="0" i="1" smtClean="0">
                                <a:latin typeface="Cambria Math" charset="0"/>
                                <a:ea typeface="SimSun" charset="-122"/>
                                <a:cs typeface="SimSun" charset="-122"/>
                              </a:rPr>
                              <m:t>𝑥</m:t>
                            </m:r>
                          </m:e>
                          <m:sub>
                            <m:r>
                              <a:rPr lang="en-US" altLang="zh-CN" sz="2000" b="0" i="1" smtClean="0">
                                <a:latin typeface="Cambria Math" charset="0"/>
                                <a:ea typeface="SimSun" charset="-122"/>
                                <a:cs typeface="SimSun" charset="-122"/>
                              </a:rPr>
                              <m:t>𝑗</m:t>
                            </m:r>
                          </m:sub>
                        </m:sSub>
                        <m:r>
                          <a:rPr lang="en-US" altLang="zh-CN" sz="2000" b="0" i="1" smtClean="0">
                            <a:latin typeface="Cambria Math" charset="0"/>
                            <a:ea typeface="SimSun" charset="-122"/>
                            <a:cs typeface="SimSun" charset="-122"/>
                          </a:rPr>
                          <m:t>+</m:t>
                        </m:r>
                        <m:sSubSup>
                          <m:sSubSupPr>
                            <m:ctrlPr>
                              <a:rPr lang="en-US" altLang="zh-CN" sz="2000" b="0" i="1" smtClean="0">
                                <a:latin typeface="Cambria Math" charset="0"/>
                                <a:ea typeface="SimSun" charset="-122"/>
                                <a:cs typeface="SimSun" charset="-122"/>
                              </a:rPr>
                            </m:ctrlPr>
                          </m:sSubSupPr>
                          <m:e>
                            <m:r>
                              <a:rPr lang="en-US" altLang="zh-CN" sz="2000" b="0" i="1" smtClean="0">
                                <a:latin typeface="Cambria Math" charset="0"/>
                                <a:ea typeface="SimSun" charset="-122"/>
                                <a:cs typeface="SimSun" charset="-122"/>
                              </a:rPr>
                              <m:t>𝑏</m:t>
                            </m:r>
                          </m:e>
                          <m:sub>
                            <m:r>
                              <a:rPr lang="en-US" altLang="zh-CN" sz="2000" b="0" i="1" smtClean="0">
                                <a:latin typeface="Cambria Math" charset="0"/>
                                <a:ea typeface="SimSun" charset="-122"/>
                                <a:cs typeface="SimSun" charset="-122"/>
                              </a:rPr>
                              <m:t>𝑖</m:t>
                            </m:r>
                          </m:sub>
                          <m:sup>
                            <m:r>
                              <a:rPr lang="en-US" altLang="zh-CN" sz="2000" b="0" i="1" smtClean="0">
                                <a:latin typeface="Cambria Math" charset="0"/>
                                <a:ea typeface="SimSun" charset="-122"/>
                                <a:cs typeface="SimSun" charset="-122"/>
                              </a:rPr>
                              <m:t>(1)</m:t>
                            </m:r>
                          </m:sup>
                        </m:sSubSup>
                      </m:e>
                    </m:nary>
                    <m:r>
                      <a:rPr lang="en-US" altLang="zh-CN" sz="2000" i="1">
                        <a:latin typeface="Cambria Math" charset="0"/>
                        <a:ea typeface="SimSun" charset="-122"/>
                        <a:cs typeface="SimSun" charset="-122"/>
                      </a:rPr>
                      <m:t> </m:t>
                    </m:r>
                  </m:oMath>
                </a14:m>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。则</a:t>
                </a:r>
                <a14:m>
                  <m:oMath xmlns:m="http://schemas.openxmlformats.org/officeDocument/2006/math">
                    <m:sSubSup>
                      <m:sSubSup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bSupPr>
                      <m:e>
                        <m:r>
                          <a:rPr lang="en-US" altLang="zh-CN" sz="2000" b="0" i="1" smtClean="0">
                            <a:latin typeface="Cambria Math" charset="0"/>
                            <a:ea typeface="SimSun" charset="-122"/>
                            <a:cs typeface="SimSun" charset="-122"/>
                          </a:rPr>
                          <m:t>𝑎</m:t>
                        </m:r>
                      </m:e>
                      <m:sub>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𝑖</m:t>
                        </m:r>
                      </m:sub>
                      <m:sup>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sup>
                    </m:sSubSup>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𝑓</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sSubSup>
                      <m:sSubSupPr>
                        <m:ctrlP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ctrlPr>
                      </m:sSubSup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𝑧</m:t>
                        </m:r>
                      </m:e>
                      <m:sub>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𝑖</m:t>
                        </m:r>
                      </m:sub>
                      <m:sup>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sup>
                    </m:sSubSup>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m:t>
                    </m:r>
                  </m:oMath>
                </a14:m>
                <a:endParaRPr kumimoji="0" lang="zh-CN" altLang="zh-CN" sz="2000" b="0" i="0" u="none" strike="noStrike" cap="none" normalizeH="0" baseline="0" dirty="0">
                  <a:ln>
                    <a:noFill/>
                  </a:ln>
                  <a:solidFill>
                    <a:schemeClr val="tx1"/>
                  </a:solidFill>
                  <a:effectLst/>
                  <a:latin typeface="SimSun" charset="-122"/>
                  <a:ea typeface="SimSun" charset="-122"/>
                  <a:cs typeface="SimSun" charset="-122"/>
                </a:endParaRPr>
              </a:p>
            </p:txBody>
          </p:sp>
        </mc:Choice>
        <mc:Fallback xmlns="">
          <p:sp>
            <p:nvSpPr>
              <p:cNvPr id="4" name="Rectangle 1"/>
              <p:cNvSpPr>
                <a:spLocks noRot="1" noChangeAspect="1" noMove="1" noResize="1" noEditPoints="1" noAdjustHandles="1" noChangeArrowheads="1" noChangeShapeType="1" noTextEdit="1"/>
              </p:cNvSpPr>
              <p:nvPr/>
            </p:nvSpPr>
            <p:spPr bwMode="auto">
              <a:xfrm>
                <a:off x="705851" y="1355144"/>
                <a:ext cx="11004885" cy="909095"/>
              </a:xfrm>
              <a:prstGeom prst="rect">
                <a:avLst/>
              </a:prstGeom>
              <a:blipFill rotWithShape="0">
                <a:blip r:embed="rId2"/>
                <a:stretch>
                  <a:fillRect l="-609" b="-6711"/>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Rectangle 7"/>
              <p:cNvSpPr>
                <a:spLocks noChangeArrowheads="1"/>
              </p:cNvSpPr>
              <p:nvPr/>
            </p:nvSpPr>
            <p:spPr bwMode="auto">
              <a:xfrm>
                <a:off x="705851" y="2697832"/>
                <a:ext cx="10770799" cy="1015663"/>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    </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这样我们就可以得到一种更简洁的表示法。这里</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我们将激活</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函数</a:t>
                </a:r>
                <a14:m>
                  <m:oMath xmlns:m="http://schemas.openxmlformats.org/officeDocument/2006/math">
                    <m:r>
                      <a:rPr lang="en-US" altLang="zh-CN" sz="2000" i="1">
                        <a:latin typeface="Cambria Math" charset="0"/>
                        <a:ea typeface="SimSun" charset="-122"/>
                        <a:cs typeface="SimSun" charset="-122"/>
                      </a:rPr>
                      <m:t>𝑓</m:t>
                    </m:r>
                    <m:r>
                      <a:rPr lang="en-US" altLang="zh-CN" sz="2000" i="1">
                        <a:latin typeface="Cambria Math" charset="0"/>
                        <a:ea typeface="SimSun" charset="-122"/>
                        <a:cs typeface="SimSun" charset="-122"/>
                      </a:rPr>
                      <m:t>(.)</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扩展</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为用向量（分量的形式</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）来</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表示，即</a:t>
                </a:r>
                <a14:m>
                  <m:oMath xmlns:m="http://schemas.openxmlformats.org/officeDocument/2006/math">
                    <m:r>
                      <a:rPr lang="en-US" altLang="zh-CN" sz="2000" i="1">
                        <a:latin typeface="Cambria Math" charset="0"/>
                        <a:ea typeface="SimSun" charset="-122"/>
                        <a:cs typeface="SimSun" charset="-122"/>
                      </a:rPr>
                      <m:t>𝑓</m:t>
                    </m:r>
                    <m:d>
                      <m:dPr>
                        <m:ctrlPr>
                          <a:rPr lang="en-US" altLang="zh-CN" sz="2000" i="1">
                            <a:latin typeface="Cambria Math" charset="0"/>
                            <a:ea typeface="SimSun" charset="-122"/>
                            <a:cs typeface="SimSun" charset="-122"/>
                          </a:rPr>
                        </m:ctrlPr>
                      </m:dPr>
                      <m:e>
                        <m:d>
                          <m:dPr>
                            <m:begChr m:val="["/>
                            <m:endChr m:val="]"/>
                            <m:ctrlPr>
                              <a:rPr lang="mr-IN" altLang="zh-CN" sz="2000" i="1">
                                <a:latin typeface="Cambria Math" charset="0"/>
                                <a:ea typeface="SimSun" charset="-122"/>
                                <a:cs typeface="SimSun" charset="-122"/>
                              </a:rPr>
                            </m:ctrlPr>
                          </m:dPr>
                          <m:e>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𝑧</m:t>
                                </m:r>
                              </m:e>
                              <m:sub>
                                <m:r>
                                  <a:rPr lang="en-US" altLang="zh-CN" sz="2000" i="1">
                                    <a:latin typeface="Cambria Math" charset="0"/>
                                    <a:ea typeface="SimSun" charset="-122"/>
                                    <a:cs typeface="SimSun" charset="-122"/>
                                  </a:rPr>
                                  <m:t>1</m:t>
                                </m:r>
                              </m:sub>
                            </m:sSub>
                            <m:r>
                              <a:rPr lang="en-US" altLang="zh-CN" sz="2000" i="1">
                                <a:latin typeface="Cambria Math" charset="0"/>
                                <a:ea typeface="SimSun" charset="-122"/>
                                <a:cs typeface="SimSun" charset="-122"/>
                              </a:rPr>
                              <m:t>,</m:t>
                            </m:r>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𝑧</m:t>
                                </m:r>
                              </m:e>
                              <m:sub>
                                <m:r>
                                  <a:rPr lang="en-US" altLang="zh-CN" sz="2000" i="1">
                                    <a:latin typeface="Cambria Math" charset="0"/>
                                    <a:ea typeface="SimSun" charset="-122"/>
                                    <a:cs typeface="SimSun" charset="-122"/>
                                  </a:rPr>
                                  <m:t>2</m:t>
                                </m:r>
                              </m:sub>
                            </m:sSub>
                            <m:r>
                              <a:rPr lang="en-US" altLang="zh-CN" sz="2000" i="1">
                                <a:latin typeface="Cambria Math" charset="0"/>
                                <a:ea typeface="SimSun" charset="-122"/>
                                <a:cs typeface="SimSun" charset="-122"/>
                              </a:rPr>
                              <m:t>,</m:t>
                            </m:r>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𝑧</m:t>
                                </m:r>
                              </m:e>
                              <m:sub>
                                <m:r>
                                  <a:rPr lang="en-US" altLang="zh-CN" sz="2000" i="1">
                                    <a:latin typeface="Cambria Math" charset="0"/>
                                    <a:ea typeface="SimSun" charset="-122"/>
                                    <a:cs typeface="SimSun" charset="-122"/>
                                  </a:rPr>
                                  <m:t>3</m:t>
                                </m:r>
                              </m:sub>
                            </m:sSub>
                          </m:e>
                        </m:d>
                      </m:e>
                    </m:d>
                    <m:r>
                      <a:rPr lang="en-US" altLang="zh-CN" sz="2000" i="1">
                        <a:latin typeface="Cambria Math" charset="0"/>
                        <a:ea typeface="SimSun" charset="-122"/>
                        <a:cs typeface="SimSun" charset="-122"/>
                      </a:rPr>
                      <m:t>=[</m:t>
                    </m:r>
                    <m:r>
                      <a:rPr lang="en-US" altLang="zh-CN" sz="2000" i="1">
                        <a:latin typeface="Cambria Math" charset="0"/>
                        <a:ea typeface="SimSun" charset="-122"/>
                        <a:cs typeface="SimSun" charset="-122"/>
                      </a:rPr>
                      <m:t>𝑓</m:t>
                    </m:r>
                    <m:d>
                      <m:dPr>
                        <m:ctrlPr>
                          <a:rPr lang="en-US" altLang="zh-CN" sz="2000" i="1">
                            <a:latin typeface="Cambria Math" charset="0"/>
                            <a:ea typeface="SimSun" charset="-122"/>
                            <a:cs typeface="SimSun" charset="-122"/>
                          </a:rPr>
                        </m:ctrlPr>
                      </m:dPr>
                      <m:e>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𝑧</m:t>
                            </m:r>
                          </m:e>
                          <m:sub>
                            <m:r>
                              <a:rPr lang="en-US" altLang="zh-CN" sz="2000" i="1">
                                <a:latin typeface="Cambria Math" charset="0"/>
                                <a:ea typeface="SimSun" charset="-122"/>
                                <a:cs typeface="SimSun" charset="-122"/>
                              </a:rPr>
                              <m:t>1</m:t>
                            </m:r>
                          </m:sub>
                        </m:sSub>
                      </m:e>
                    </m:d>
                    <m:r>
                      <a:rPr lang="en-US" altLang="zh-CN" sz="2000" i="1">
                        <a:latin typeface="Cambria Math" charset="0"/>
                        <a:ea typeface="SimSun" charset="-122"/>
                        <a:cs typeface="SimSun" charset="-122"/>
                      </a:rPr>
                      <m:t>,</m:t>
                    </m:r>
                    <m:r>
                      <a:rPr lang="en-US" altLang="zh-CN" sz="2000" i="1">
                        <a:latin typeface="Cambria Math" charset="0"/>
                        <a:ea typeface="SimSun" charset="-122"/>
                        <a:cs typeface="SimSun" charset="-122"/>
                      </a:rPr>
                      <m:t>𝑓</m:t>
                    </m:r>
                    <m:d>
                      <m:dPr>
                        <m:ctrlPr>
                          <a:rPr lang="en-US" altLang="zh-CN" sz="2000" i="1">
                            <a:latin typeface="Cambria Math" charset="0"/>
                            <a:ea typeface="SimSun" charset="-122"/>
                            <a:cs typeface="SimSun" charset="-122"/>
                          </a:rPr>
                        </m:ctrlPr>
                      </m:dPr>
                      <m:e>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𝑧</m:t>
                            </m:r>
                          </m:e>
                          <m:sub>
                            <m:r>
                              <a:rPr lang="en-US" altLang="zh-CN" sz="2000" i="1">
                                <a:latin typeface="Cambria Math" charset="0"/>
                                <a:ea typeface="SimSun" charset="-122"/>
                                <a:cs typeface="SimSun" charset="-122"/>
                              </a:rPr>
                              <m:t>2</m:t>
                            </m:r>
                          </m:sub>
                        </m:sSub>
                      </m:e>
                    </m:d>
                    <m:r>
                      <a:rPr lang="en-US" altLang="zh-CN" sz="2000" i="1">
                        <a:latin typeface="Cambria Math" charset="0"/>
                        <a:ea typeface="SimSun" charset="-122"/>
                        <a:cs typeface="SimSun" charset="-122"/>
                      </a:rPr>
                      <m:t>,</m:t>
                    </m:r>
                    <m:r>
                      <a:rPr lang="en-US" altLang="zh-CN" sz="2000" i="1">
                        <a:latin typeface="Cambria Math" charset="0"/>
                        <a:ea typeface="SimSun" charset="-122"/>
                        <a:cs typeface="SimSun" charset="-122"/>
                      </a:rPr>
                      <m:t>𝑓</m:t>
                    </m:r>
                    <m:r>
                      <a:rPr lang="en-US" altLang="zh-CN" sz="2000" i="1">
                        <a:latin typeface="Cambria Math" charset="0"/>
                        <a:ea typeface="SimSun" charset="-122"/>
                        <a:cs typeface="SimSun" charset="-122"/>
                      </a:rPr>
                      <m:t>(</m:t>
                    </m:r>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𝑧</m:t>
                        </m:r>
                      </m:e>
                      <m:sub>
                        <m:r>
                          <a:rPr lang="en-US" altLang="zh-CN" sz="2000" i="1">
                            <a:latin typeface="Cambria Math" charset="0"/>
                            <a:ea typeface="SimSun" charset="-122"/>
                            <a:cs typeface="SimSun" charset="-122"/>
                          </a:rPr>
                          <m:t>3</m:t>
                        </m:r>
                      </m:sub>
                    </m:sSub>
                    <m:r>
                      <a:rPr lang="en-US" altLang="zh-CN" sz="2000" i="1">
                        <a:latin typeface="Cambria Math" charset="0"/>
                        <a:ea typeface="SimSun" charset="-122"/>
                        <a:cs typeface="SimSun" charset="-122"/>
                      </a:rPr>
                      <m:t>)]</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那么，上面</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的等式可以更简洁地表示为：</a:t>
                </a:r>
              </a:p>
            </p:txBody>
          </p:sp>
        </mc:Choice>
        <mc:Fallback xmlns="">
          <p:sp>
            <p:nvSpPr>
              <p:cNvPr id="6" name="Rectangle 7"/>
              <p:cNvSpPr>
                <a:spLocks noRot="1" noChangeAspect="1" noMove="1" noResize="1" noEditPoints="1" noAdjustHandles="1" noChangeArrowheads="1" noChangeShapeType="1" noTextEdit="1"/>
              </p:cNvSpPr>
              <p:nvPr/>
            </p:nvSpPr>
            <p:spPr bwMode="auto">
              <a:xfrm>
                <a:off x="705851" y="2697832"/>
                <a:ext cx="10770799" cy="1015663"/>
              </a:xfrm>
              <a:prstGeom prst="rect">
                <a:avLst/>
              </a:prstGeom>
              <a:blipFill rotWithShape="0">
                <a:blip r:embed="rId3"/>
                <a:stretch>
                  <a:fillRect l="-623" t="-4217" b="-10241"/>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矩形 6"/>
              <p:cNvSpPr/>
              <p:nvPr/>
            </p:nvSpPr>
            <p:spPr>
              <a:xfrm>
                <a:off x="1497039" y="3953529"/>
                <a:ext cx="2227918" cy="412934"/>
              </a:xfrm>
              <a:prstGeom prst="rect">
                <a:avLst/>
              </a:prstGeom>
            </p:spPr>
            <p:txBody>
              <a:bodyPr wrap="none">
                <a:spAutoFit/>
              </a:bodyPr>
              <a:lstStyle/>
              <a:p>
                <a:pPr lvl="0" eaLnBrk="0" fontAlgn="base" hangingPunct="0">
                  <a:spcBef>
                    <a:spcPct val="0"/>
                  </a:spcBef>
                  <a:spcAft>
                    <a:spcPct val="0"/>
                  </a:spcAft>
                </a:pPr>
                <a14:m>
                  <m:oMathPara xmlns:m="http://schemas.openxmlformats.org/officeDocument/2006/math">
                    <m:oMathParaPr>
                      <m:jc m:val="centerGroup"/>
                    </m:oMathParaPr>
                    <m:oMath xmlns:m="http://schemas.openxmlformats.org/officeDocument/2006/math">
                      <m:sSup>
                        <m:sSupPr>
                          <m:ctrlPr>
                            <a:rPr lang="en-US" altLang="zh-CN" sz="200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𝑧</m:t>
                          </m:r>
                        </m:e>
                        <m:sup>
                          <m:r>
                            <a:rPr lang="en-US" altLang="zh-CN" sz="2000" b="0" i="1" smtClean="0">
                              <a:latin typeface="Cambria Math" charset="0"/>
                              <a:ea typeface="Times New Roman" charset="0"/>
                              <a:cs typeface="Times New Roman" charset="0"/>
                            </a:rPr>
                            <m:t>(2)</m:t>
                          </m:r>
                        </m:sup>
                      </m:sSup>
                      <m:r>
                        <a:rPr lang="en-US" altLang="zh-CN" sz="2000" b="0" i="1" smtClean="0">
                          <a:latin typeface="Cambria Math" charset="0"/>
                          <a:ea typeface="Times New Roman" charset="0"/>
                          <a:cs typeface="Times New Roman" charset="0"/>
                        </a:rPr>
                        <m:t>=</m:t>
                      </m:r>
                      <m:sSup>
                        <m:sSupPr>
                          <m:ctrlPr>
                            <a:rPr lang="en-US" altLang="zh-CN" sz="2000" b="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𝑊</m:t>
                          </m:r>
                        </m:e>
                        <m:sup>
                          <m:r>
                            <a:rPr lang="en-US" altLang="zh-CN" sz="2000" b="0" i="1" smtClean="0">
                              <a:latin typeface="Cambria Math" charset="0"/>
                              <a:ea typeface="Times New Roman" charset="0"/>
                              <a:cs typeface="Times New Roman" charset="0"/>
                            </a:rPr>
                            <m:t>(1)</m:t>
                          </m:r>
                        </m:sup>
                      </m:sSup>
                      <m:r>
                        <a:rPr lang="en-US" altLang="zh-CN" sz="2000" b="0" i="1" smtClean="0">
                          <a:latin typeface="Cambria Math" charset="0"/>
                          <a:ea typeface="Times New Roman" charset="0"/>
                          <a:cs typeface="Times New Roman" charset="0"/>
                        </a:rPr>
                        <m:t>𝑥</m:t>
                      </m:r>
                      <m:r>
                        <a:rPr lang="en-US" altLang="zh-CN" sz="2000" b="0" i="1" smtClean="0">
                          <a:latin typeface="Cambria Math" charset="0"/>
                          <a:ea typeface="Times New Roman" charset="0"/>
                          <a:cs typeface="Times New Roman" charset="0"/>
                        </a:rPr>
                        <m:t>+</m:t>
                      </m:r>
                      <m:sSup>
                        <m:sSupPr>
                          <m:ctrlPr>
                            <a:rPr lang="en-US" altLang="zh-CN" sz="2000" b="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𝑏</m:t>
                          </m:r>
                        </m:e>
                        <m:sup>
                          <m:r>
                            <a:rPr lang="en-US" altLang="zh-CN" sz="2000" b="0" i="1" smtClean="0">
                              <a:latin typeface="Cambria Math" charset="0"/>
                              <a:ea typeface="Times New Roman" charset="0"/>
                              <a:cs typeface="Times New Roman" charset="0"/>
                            </a:rPr>
                            <m:t>1</m:t>
                          </m:r>
                        </m:sup>
                      </m:sSup>
                    </m:oMath>
                  </m:oMathPara>
                </a14:m>
                <a:endParaRPr lang="zh-CN" altLang="zh-CN" sz="2000" dirty="0">
                  <a:latin typeface="Times New Roman" charset="0"/>
                  <a:ea typeface="Times New Roman" charset="0"/>
                  <a:cs typeface="Times New Roman" charset="0"/>
                </a:endParaRPr>
              </a:p>
            </p:txBody>
          </p:sp>
        </mc:Choice>
        <mc:Fallback xmlns="">
          <p:sp>
            <p:nvSpPr>
              <p:cNvPr id="7" name="矩形 6"/>
              <p:cNvSpPr>
                <a:spLocks noRot="1" noChangeAspect="1" noMove="1" noResize="1" noEditPoints="1" noAdjustHandles="1" noChangeArrowheads="1" noChangeShapeType="1" noTextEdit="1"/>
              </p:cNvSpPr>
              <p:nvPr/>
            </p:nvSpPr>
            <p:spPr>
              <a:xfrm>
                <a:off x="1497039" y="3953529"/>
                <a:ext cx="2227918" cy="412934"/>
              </a:xfrm>
              <a:prstGeom prst="rect">
                <a:avLst/>
              </a:prstGeom>
              <a:blipFill rotWithShape="0">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矩形 7"/>
              <p:cNvSpPr/>
              <p:nvPr/>
            </p:nvSpPr>
            <p:spPr>
              <a:xfrm>
                <a:off x="1497039" y="4661374"/>
                <a:ext cx="1612236" cy="412934"/>
              </a:xfrm>
              <a:prstGeom prst="rect">
                <a:avLst/>
              </a:prstGeom>
            </p:spPr>
            <p:txBody>
              <a:bodyPr wrap="none">
                <a:spAutoFit/>
              </a:bodyPr>
              <a:lstStyle/>
              <a:p>
                <a:pPr lvl="0" eaLnBrk="0" fontAlgn="base" hangingPunct="0">
                  <a:spcBef>
                    <a:spcPct val="0"/>
                  </a:spcBef>
                  <a:spcAft>
                    <a:spcPct val="0"/>
                  </a:spcAft>
                </a:pPr>
                <a14:m>
                  <m:oMathPara xmlns:m="http://schemas.openxmlformats.org/officeDocument/2006/math">
                    <m:oMathParaPr>
                      <m:jc m:val="centerGroup"/>
                    </m:oMathParaPr>
                    <m:oMath xmlns:m="http://schemas.openxmlformats.org/officeDocument/2006/math">
                      <m:sSup>
                        <m:sSupPr>
                          <m:ctrlPr>
                            <a:rPr lang="en-US" altLang="zh-CN" sz="200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𝑎</m:t>
                          </m:r>
                        </m:e>
                        <m:sup>
                          <m:r>
                            <a:rPr lang="en-US" altLang="zh-CN" sz="2000" b="0" i="1" smtClean="0">
                              <a:latin typeface="Cambria Math" charset="0"/>
                              <a:ea typeface="Times New Roman" charset="0"/>
                              <a:cs typeface="Times New Roman" charset="0"/>
                            </a:rPr>
                            <m:t>(2)</m:t>
                          </m:r>
                        </m:sup>
                      </m:sSup>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𝑓</m:t>
                      </m:r>
                      <m:r>
                        <a:rPr lang="en-US" altLang="zh-CN" sz="2000" b="0" i="1" smtClean="0">
                          <a:latin typeface="Cambria Math" charset="0"/>
                          <a:ea typeface="Times New Roman" charset="0"/>
                          <a:cs typeface="Times New Roman" charset="0"/>
                        </a:rPr>
                        <m:t>(</m:t>
                      </m:r>
                      <m:sSup>
                        <m:sSupPr>
                          <m:ctrlPr>
                            <a:rPr lang="en-US" altLang="zh-CN" sz="2000" b="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𝑧</m:t>
                          </m:r>
                        </m:e>
                        <m:sup>
                          <m:r>
                            <a:rPr lang="en-US" altLang="zh-CN" sz="2000" b="0" i="1" smtClean="0">
                              <a:latin typeface="Cambria Math" charset="0"/>
                              <a:ea typeface="Times New Roman" charset="0"/>
                              <a:cs typeface="Times New Roman" charset="0"/>
                            </a:rPr>
                            <m:t>2</m:t>
                          </m:r>
                        </m:sup>
                      </m:sSup>
                      <m:r>
                        <a:rPr lang="en-US" altLang="zh-CN" sz="2000" b="0" i="1" smtClean="0">
                          <a:latin typeface="Cambria Math" charset="0"/>
                          <a:ea typeface="Times New Roman" charset="0"/>
                          <a:cs typeface="Times New Roman" charset="0"/>
                        </a:rPr>
                        <m:t>)</m:t>
                      </m:r>
                    </m:oMath>
                  </m:oMathPara>
                </a14:m>
                <a:endParaRPr lang="zh-CN" altLang="zh-CN" sz="2000" dirty="0">
                  <a:latin typeface="Times New Roman" charset="0"/>
                  <a:ea typeface="Times New Roman" charset="0"/>
                  <a:cs typeface="Times New Roman" charset="0"/>
                </a:endParaRPr>
              </a:p>
            </p:txBody>
          </p:sp>
        </mc:Choice>
        <mc:Fallback xmlns="">
          <p:sp>
            <p:nvSpPr>
              <p:cNvPr id="8" name="矩形 7"/>
              <p:cNvSpPr>
                <a:spLocks noRot="1" noChangeAspect="1" noMove="1" noResize="1" noEditPoints="1" noAdjustHandles="1" noChangeArrowheads="1" noChangeShapeType="1" noTextEdit="1"/>
              </p:cNvSpPr>
              <p:nvPr/>
            </p:nvSpPr>
            <p:spPr>
              <a:xfrm>
                <a:off x="1497039" y="4661374"/>
                <a:ext cx="1612236" cy="412934"/>
              </a:xfrm>
              <a:prstGeom prst="rect">
                <a:avLst/>
              </a:prstGeom>
              <a:blipFill rotWithShape="0">
                <a:blip r:embed="rId5"/>
                <a:stretch>
                  <a:fillRect b="-1791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6" name="矩形 15"/>
              <p:cNvSpPr/>
              <p:nvPr/>
            </p:nvSpPr>
            <p:spPr>
              <a:xfrm>
                <a:off x="1497039" y="5162752"/>
                <a:ext cx="2674707" cy="412934"/>
              </a:xfrm>
              <a:prstGeom prst="rect">
                <a:avLst/>
              </a:prstGeom>
            </p:spPr>
            <p:txBody>
              <a:bodyPr wrap="none">
                <a:spAutoFit/>
              </a:bodyPr>
              <a:lstStyle/>
              <a:p>
                <a:pPr lvl="0" eaLnBrk="0" fontAlgn="base" hangingPunct="0">
                  <a:spcBef>
                    <a:spcPct val="0"/>
                  </a:spcBef>
                  <a:spcAft>
                    <a:spcPct val="0"/>
                  </a:spcAft>
                </a:pPr>
                <a14:m>
                  <m:oMathPara xmlns:m="http://schemas.openxmlformats.org/officeDocument/2006/math">
                    <m:oMathParaPr>
                      <m:jc m:val="centerGroup"/>
                    </m:oMathParaPr>
                    <m:oMath xmlns:m="http://schemas.openxmlformats.org/officeDocument/2006/math">
                      <m:sSup>
                        <m:sSupPr>
                          <m:ctrlPr>
                            <a:rPr lang="en-US" altLang="zh-CN" sz="200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𝑧</m:t>
                          </m:r>
                        </m:e>
                        <m:sup>
                          <m:r>
                            <a:rPr lang="en-US" altLang="zh-CN" sz="2000" b="0" i="1" smtClean="0">
                              <a:latin typeface="Cambria Math" charset="0"/>
                              <a:ea typeface="Times New Roman" charset="0"/>
                              <a:cs typeface="Times New Roman" charset="0"/>
                            </a:rPr>
                            <m:t>(3)</m:t>
                          </m:r>
                        </m:sup>
                      </m:sSup>
                      <m:r>
                        <a:rPr lang="en-US" altLang="zh-CN" sz="2000" b="0" i="1" smtClean="0">
                          <a:latin typeface="Cambria Math" charset="0"/>
                          <a:ea typeface="Times New Roman" charset="0"/>
                          <a:cs typeface="Times New Roman" charset="0"/>
                        </a:rPr>
                        <m:t>=</m:t>
                      </m:r>
                      <m:sSup>
                        <m:sSupPr>
                          <m:ctrlPr>
                            <a:rPr lang="en-US" altLang="zh-CN" sz="2000" b="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𝑊</m:t>
                          </m:r>
                        </m:e>
                        <m:sup>
                          <m:r>
                            <a:rPr lang="en-US" altLang="zh-CN" sz="2000" b="0" i="1" smtClean="0">
                              <a:latin typeface="Cambria Math" charset="0"/>
                              <a:ea typeface="Times New Roman" charset="0"/>
                              <a:cs typeface="Times New Roman" charset="0"/>
                            </a:rPr>
                            <m:t>(2)</m:t>
                          </m:r>
                        </m:sup>
                      </m:sSup>
                      <m:sSup>
                        <m:sSupPr>
                          <m:ctrlPr>
                            <a:rPr lang="en-US" altLang="zh-CN" sz="2000" b="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𝑎</m:t>
                          </m:r>
                        </m:e>
                        <m:sup>
                          <m:r>
                            <a:rPr lang="en-US" altLang="zh-CN" sz="2000" b="0" i="1" smtClean="0">
                              <a:latin typeface="Cambria Math" charset="0"/>
                              <a:ea typeface="Times New Roman" charset="0"/>
                              <a:cs typeface="Times New Roman" charset="0"/>
                            </a:rPr>
                            <m:t>(2)</m:t>
                          </m:r>
                        </m:sup>
                      </m:sSup>
                      <m:r>
                        <a:rPr lang="en-US" altLang="zh-CN" sz="2000" b="0" i="1" smtClean="0">
                          <a:latin typeface="Cambria Math" charset="0"/>
                          <a:ea typeface="Times New Roman" charset="0"/>
                          <a:cs typeface="Times New Roman" charset="0"/>
                        </a:rPr>
                        <m:t>+</m:t>
                      </m:r>
                      <m:sSup>
                        <m:sSupPr>
                          <m:ctrlPr>
                            <a:rPr lang="en-US" altLang="zh-CN" sz="2000" b="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𝑏</m:t>
                          </m:r>
                        </m:e>
                        <m:sup>
                          <m:r>
                            <a:rPr lang="en-US" altLang="zh-CN" sz="2000" b="0" i="1" smtClean="0">
                              <a:latin typeface="Cambria Math" charset="0"/>
                              <a:ea typeface="Times New Roman" charset="0"/>
                              <a:cs typeface="Times New Roman" charset="0"/>
                            </a:rPr>
                            <m:t>(2)</m:t>
                          </m:r>
                        </m:sup>
                      </m:sSup>
                    </m:oMath>
                  </m:oMathPara>
                </a14:m>
                <a:endParaRPr lang="zh-CN" altLang="zh-CN" sz="2000" dirty="0">
                  <a:latin typeface="Times New Roman" charset="0"/>
                  <a:ea typeface="Times New Roman" charset="0"/>
                  <a:cs typeface="Times New Roman" charset="0"/>
                </a:endParaRPr>
              </a:p>
            </p:txBody>
          </p:sp>
        </mc:Choice>
        <mc:Fallback xmlns="">
          <p:sp>
            <p:nvSpPr>
              <p:cNvPr id="16" name="矩形 15"/>
              <p:cNvSpPr>
                <a:spLocks noRot="1" noChangeAspect="1" noMove="1" noResize="1" noEditPoints="1" noAdjustHandles="1" noChangeArrowheads="1" noChangeShapeType="1" noTextEdit="1"/>
              </p:cNvSpPr>
              <p:nvPr/>
            </p:nvSpPr>
            <p:spPr>
              <a:xfrm>
                <a:off x="1497039" y="5162752"/>
                <a:ext cx="2674707" cy="412934"/>
              </a:xfrm>
              <a:prstGeom prst="rect">
                <a:avLst/>
              </a:prstGeom>
              <a:blipFill rotWithShape="0">
                <a:blip r:embed="rId6"/>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9" name="矩形 8"/>
              <p:cNvSpPr/>
              <p:nvPr/>
            </p:nvSpPr>
            <p:spPr>
              <a:xfrm>
                <a:off x="1497039" y="5980393"/>
                <a:ext cx="2786084" cy="433452"/>
              </a:xfrm>
              <a:prstGeom prst="rect">
                <a:avLst/>
              </a:prstGeom>
            </p:spPr>
            <p:txBody>
              <a:bodyPr wrap="none">
                <a:spAutoFit/>
              </a:bodyPr>
              <a:lstStyle/>
              <a:p>
                <a:pPr lvl="0" eaLnBrk="0" fontAlgn="base" hangingPunct="0">
                  <a:spcBef>
                    <a:spcPct val="0"/>
                  </a:spcBef>
                  <a:spcAft>
                    <a:spcPct val="0"/>
                  </a:spcAft>
                </a:pPr>
                <a14:m>
                  <m:oMathPara xmlns:m="http://schemas.openxmlformats.org/officeDocument/2006/math">
                    <m:oMathParaPr>
                      <m:jc m:val="centerGroup"/>
                    </m:oMathParaPr>
                    <m:oMath xmlns:m="http://schemas.openxmlformats.org/officeDocument/2006/math">
                      <m:sSub>
                        <m:sSubPr>
                          <m:ctrlPr>
                            <a:rPr lang="en-US" altLang="zh-CN" sz="2000" i="1" smtClean="0">
                              <a:latin typeface="Cambria Math" charset="0"/>
                              <a:ea typeface="Times New Roman" charset="0"/>
                              <a:cs typeface="Times New Roman" charset="0"/>
                            </a:rPr>
                          </m:ctrlPr>
                        </m:sSubPr>
                        <m:e>
                          <m:r>
                            <a:rPr lang="en-US" altLang="zh-CN" sz="2000" b="0" i="1" smtClean="0">
                              <a:latin typeface="Cambria Math" charset="0"/>
                              <a:ea typeface="Times New Roman" charset="0"/>
                              <a:cs typeface="Times New Roman" charset="0"/>
                            </a:rPr>
                            <m:t>h</m:t>
                          </m:r>
                        </m:e>
                        <m:sub>
                          <m:r>
                            <a:rPr lang="en-US" altLang="zh-CN" sz="2000" b="0" i="1" smtClean="0">
                              <a:latin typeface="Cambria Math" charset="0"/>
                              <a:ea typeface="Times New Roman" charset="0"/>
                              <a:cs typeface="Times New Roman" charset="0"/>
                            </a:rPr>
                            <m:t>𝑊</m:t>
                          </m:r>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𝑏</m:t>
                          </m:r>
                        </m:sub>
                      </m:sSub>
                      <m:d>
                        <m:dPr>
                          <m:ctrlPr>
                            <a:rPr lang="en-US" altLang="zh-CN" sz="2000" b="0" i="1" smtClean="0">
                              <a:latin typeface="Cambria Math" charset="0"/>
                              <a:ea typeface="Times New Roman" charset="0"/>
                              <a:cs typeface="Times New Roman" charset="0"/>
                            </a:rPr>
                          </m:ctrlPr>
                        </m:dPr>
                        <m:e>
                          <m:r>
                            <a:rPr lang="en-US" altLang="zh-CN" sz="2000" b="0" i="1" smtClean="0">
                              <a:latin typeface="Cambria Math" charset="0"/>
                              <a:ea typeface="Times New Roman" charset="0"/>
                              <a:cs typeface="Times New Roman" charset="0"/>
                            </a:rPr>
                            <m:t>𝑥</m:t>
                          </m:r>
                        </m:e>
                      </m:d>
                      <m:r>
                        <a:rPr lang="en-US" altLang="zh-CN" sz="2000" b="0" i="1" smtClean="0">
                          <a:latin typeface="Cambria Math" charset="0"/>
                          <a:ea typeface="Times New Roman" charset="0"/>
                          <a:cs typeface="Times New Roman" charset="0"/>
                        </a:rPr>
                        <m:t>=</m:t>
                      </m:r>
                      <m:sSup>
                        <m:sSupPr>
                          <m:ctrlPr>
                            <a:rPr lang="en-US" altLang="zh-CN" sz="2000" b="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𝑎</m:t>
                          </m:r>
                        </m:e>
                        <m:sup>
                          <m:r>
                            <a:rPr lang="en-US" altLang="zh-CN" sz="2000" b="0" i="1" smtClean="0">
                              <a:latin typeface="Cambria Math" charset="0"/>
                              <a:ea typeface="Times New Roman" charset="0"/>
                              <a:cs typeface="Times New Roman" charset="0"/>
                            </a:rPr>
                            <m:t>3</m:t>
                          </m:r>
                        </m:sup>
                      </m:sSup>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𝑓</m:t>
                      </m:r>
                      <m:r>
                        <a:rPr lang="en-US" altLang="zh-CN" sz="2000" b="0" i="1" smtClean="0">
                          <a:latin typeface="Cambria Math" charset="0"/>
                          <a:ea typeface="Times New Roman" charset="0"/>
                          <a:cs typeface="Times New Roman" charset="0"/>
                        </a:rPr>
                        <m:t>(</m:t>
                      </m:r>
                      <m:sSup>
                        <m:sSupPr>
                          <m:ctrlPr>
                            <a:rPr lang="en-US" altLang="zh-CN" sz="2000" b="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𝑧</m:t>
                          </m:r>
                        </m:e>
                        <m:sup>
                          <m:r>
                            <a:rPr lang="en-US" altLang="zh-CN" sz="2000" b="0" i="1" smtClean="0">
                              <a:latin typeface="Cambria Math" charset="0"/>
                              <a:ea typeface="Times New Roman" charset="0"/>
                              <a:cs typeface="Times New Roman" charset="0"/>
                            </a:rPr>
                            <m:t>(3)</m:t>
                          </m:r>
                        </m:sup>
                      </m:sSup>
                      <m:r>
                        <a:rPr lang="en-US" altLang="zh-CN" sz="2000" b="0" i="1" smtClean="0">
                          <a:latin typeface="Cambria Math" charset="0"/>
                          <a:ea typeface="Times New Roman" charset="0"/>
                          <a:cs typeface="Times New Roman" charset="0"/>
                        </a:rPr>
                        <m:t>)</m:t>
                      </m:r>
                    </m:oMath>
                  </m:oMathPara>
                </a14:m>
                <a:endParaRPr lang="zh-CN" altLang="zh-CN" sz="2000" dirty="0">
                  <a:latin typeface="Times New Roman" charset="0"/>
                  <a:ea typeface="Times New Roman" charset="0"/>
                  <a:cs typeface="Times New Roman" charset="0"/>
                </a:endParaRPr>
              </a:p>
            </p:txBody>
          </p:sp>
        </mc:Choice>
        <mc:Fallback xmlns="">
          <p:sp>
            <p:nvSpPr>
              <p:cNvPr id="9" name="矩形 8"/>
              <p:cNvSpPr>
                <a:spLocks noRot="1" noChangeAspect="1" noMove="1" noResize="1" noEditPoints="1" noAdjustHandles="1" noChangeArrowheads="1" noChangeShapeType="1" noTextEdit="1"/>
              </p:cNvSpPr>
              <p:nvPr/>
            </p:nvSpPr>
            <p:spPr>
              <a:xfrm>
                <a:off x="1497039" y="5980393"/>
                <a:ext cx="2786084" cy="433452"/>
              </a:xfrm>
              <a:prstGeom prst="rect">
                <a:avLst/>
              </a:prstGeom>
              <a:blipFill rotWithShape="0">
                <a:blip r:embed="rId7"/>
                <a:stretch>
                  <a:fillRect b="-14085"/>
                </a:stretch>
              </a:blipFill>
            </p:spPr>
            <p:txBody>
              <a:bodyPr/>
              <a:lstStyle/>
              <a:p>
                <a:r>
                  <a:rPr lang="zh-CN" altLang="en-US">
                    <a:noFill/>
                  </a:rPr>
                  <a:t> </a:t>
                </a:r>
              </a:p>
            </p:txBody>
          </p:sp>
        </mc:Fallback>
      </mc:AlternateContent>
      <p:sp>
        <p:nvSpPr>
          <p:cNvPr id="18" name="矩形 17"/>
          <p:cNvSpPr/>
          <p:nvPr/>
        </p:nvSpPr>
        <p:spPr>
          <a:xfrm>
            <a:off x="3227487" y="438247"/>
            <a:ext cx="419698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400" dirty="0" smtClean="0">
                <a:solidFill>
                  <a:srgbClr val="000000"/>
                </a:solidFill>
                <a:latin typeface="SimSun" charset="-122"/>
                <a:ea typeface="SimSun" charset="-122"/>
                <a:cs typeface="SimSun" charset="-122"/>
              </a:rPr>
              <a:t>简单的</a:t>
            </a:r>
            <a:r>
              <a:rPr lang="en-US" altLang="zh-CN" sz="4400" dirty="0" smtClean="0">
                <a:solidFill>
                  <a:srgbClr val="000000"/>
                </a:solidFill>
                <a:latin typeface="Times New Roman" charset="0"/>
                <a:ea typeface="Times New Roman" charset="0"/>
                <a:cs typeface="Times New Roman" charset="0"/>
              </a:rPr>
              <a:t>RNN</a:t>
            </a:r>
            <a:r>
              <a:rPr lang="zh-CN" altLang="en-US" sz="4400" dirty="0" smtClean="0">
                <a:solidFill>
                  <a:srgbClr val="000000"/>
                </a:solidFill>
                <a:latin typeface="SimSun" charset="-122"/>
                <a:ea typeface="SimSun" charset="-122"/>
                <a:cs typeface="SimSun" charset="-122"/>
              </a:rPr>
              <a:t>模型</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1566644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Rectangle 7"/>
              <p:cNvSpPr>
                <a:spLocks noChangeArrowheads="1"/>
              </p:cNvSpPr>
              <p:nvPr/>
            </p:nvSpPr>
            <p:spPr bwMode="auto">
              <a:xfrm>
                <a:off x="1026842" y="1455901"/>
                <a:ext cx="11088741" cy="804707"/>
              </a:xfrm>
              <a:prstGeom prst="rect">
                <a:avLst/>
              </a:prstGeom>
              <a:solidFill>
                <a:srgbClr val="FFFFFF"/>
              </a:solidFill>
              <a:ln>
                <a:noFill/>
              </a:ln>
              <a:effectLst/>
              <a:extLst>
                <a:ext uri="{91240B29-F687-4F45-9708-019B960494DF}">
                  <a14:hiddenLine w="9525">
                    <a:solidFill>
                      <a:schemeClr val="tx1"/>
                    </a:solidFill>
                    <a:miter lim="800000"/>
                    <a:headEnd/>
                    <a:tailEnd/>
                  </a14:hiddenLine>
                </a:ext>
                <a:ext uri="{AF507438-7753-43E0-B8FC-AC1667EBCBE1}">
                  <a14:hiddenEffects>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zh-CN" altLang="en-US" sz="2000" b="0" i="0" u="none" strike="noStrike" cap="none" normalizeH="0" baseline="0" dirty="0" smtClean="0">
                    <a:ln>
                      <a:noFill/>
                    </a:ln>
                    <a:solidFill>
                      <a:schemeClr val="tx1"/>
                    </a:solidFill>
                    <a:effectLst/>
                    <a:latin typeface="SimSun" charset="-122"/>
                    <a:ea typeface="SimSun" charset="-122"/>
                    <a:cs typeface="SimSun" charset="-122"/>
                  </a:rPr>
                  <a:t>    </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我们将上面的计算步骤叫</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作</a:t>
                </a:r>
                <a:r>
                  <a:rPr kumimoji="0" lang="zh-CN" altLang="zh-CN" sz="2000" i="0" u="none" strike="noStrike" cap="none" normalizeH="0" baseline="0" dirty="0">
                    <a:ln>
                      <a:noFill/>
                    </a:ln>
                    <a:solidFill>
                      <a:srgbClr val="000000"/>
                    </a:solidFill>
                    <a:effectLst/>
                    <a:latin typeface="SimSun" charset="-122"/>
                    <a:ea typeface="SimSun" charset="-122"/>
                    <a:cs typeface="SimSun" charset="-122"/>
                  </a:rPr>
                  <a:t>前向传播</a:t>
                </a:r>
                <a:r>
                  <a:rPr kumimoji="0" lang="zh-CN" altLang="zh-CN" sz="2000" i="0" u="none" strike="noStrike" cap="none" normalizeH="0" baseline="0" dirty="0">
                    <a:ln>
                      <a:noFill/>
                    </a:ln>
                    <a:effectLst/>
                    <a:latin typeface="SimSun" charset="-122"/>
                    <a:ea typeface="SimSun" charset="-122"/>
                    <a:cs typeface="SimSun" charset="-122"/>
                  </a:rPr>
                  <a:t>。回想一下，之前我们</a:t>
                </a:r>
                <a:r>
                  <a:rPr kumimoji="0" lang="zh-CN" altLang="zh-CN" sz="2000" i="0" u="none" strike="noStrike" cap="none" normalizeH="0" baseline="0" dirty="0" smtClean="0">
                    <a:ln>
                      <a:noFill/>
                    </a:ln>
                    <a:effectLst/>
                    <a:latin typeface="SimSun" charset="-122"/>
                    <a:ea typeface="SimSun" charset="-122"/>
                    <a:cs typeface="SimSun" charset="-122"/>
                  </a:rPr>
                  <a:t>用</a:t>
                </a:r>
                <a14:m>
                  <m:oMath xmlns:m="http://schemas.openxmlformats.org/officeDocument/2006/math">
                    <m:sSubSup>
                      <m:sSubSupPr>
                        <m:ctrlPr>
                          <a:rPr lang="en-US" altLang="zh-CN" sz="2000" i="1">
                            <a:latin typeface="Cambria Math" charset="0"/>
                            <a:ea typeface="SimSun" charset="-122"/>
                            <a:cs typeface="SimSun" charset="-122"/>
                          </a:rPr>
                        </m:ctrlPr>
                      </m:sSubSupPr>
                      <m:e>
                        <m:r>
                          <a:rPr lang="en-US" altLang="zh-CN" sz="2000" i="1">
                            <a:latin typeface="Cambria Math" charset="0"/>
                            <a:ea typeface="SimSun" charset="-122"/>
                            <a:cs typeface="SimSun" charset="-122"/>
                          </a:rPr>
                          <m:t>𝑎</m:t>
                        </m:r>
                      </m:e>
                      <m:sub>
                        <m:r>
                          <a:rPr lang="en-US" altLang="zh-CN" sz="2000" i="1">
                            <a:latin typeface="Cambria Math" charset="0"/>
                            <a:ea typeface="SimSun" charset="-122"/>
                            <a:cs typeface="SimSun" charset="-122"/>
                          </a:rPr>
                          <m:t>𝑖</m:t>
                        </m:r>
                      </m:sub>
                      <m:sup>
                        <m:r>
                          <a:rPr lang="en-US" altLang="zh-CN" sz="2000" i="1">
                            <a:latin typeface="Cambria Math" charset="0"/>
                            <a:ea typeface="SimSun" charset="-122"/>
                            <a:cs typeface="SimSun" charset="-122"/>
                          </a:rPr>
                          <m:t>(</m:t>
                        </m:r>
                        <m:r>
                          <a:rPr lang="en-US" altLang="zh-CN" sz="2000" b="0" i="1" smtClean="0">
                            <a:latin typeface="Cambria Math" charset="0"/>
                            <a:ea typeface="SimSun" charset="-122"/>
                            <a:cs typeface="SimSun" charset="-122"/>
                          </a:rPr>
                          <m:t>1</m:t>
                        </m:r>
                        <m:r>
                          <a:rPr lang="en-US" altLang="zh-CN" sz="2000" i="1">
                            <a:latin typeface="Cambria Math" charset="0"/>
                            <a:ea typeface="SimSun" charset="-122"/>
                            <a:cs typeface="SimSun" charset="-122"/>
                          </a:rPr>
                          <m:t>)</m:t>
                        </m:r>
                      </m:sup>
                    </m:sSubSup>
                    <m:r>
                      <a:rPr lang="en-US" altLang="zh-CN" sz="2000" i="1">
                        <a:latin typeface="Cambria Math" charset="0"/>
                        <a:ea typeface="SimSun" charset="-122"/>
                        <a:cs typeface="SimSun" charset="-122"/>
                      </a:rPr>
                      <m:t>=</m:t>
                    </m:r>
                    <m:r>
                      <a:rPr lang="en-US" altLang="zh-CN" sz="2000" b="0" i="1" smtClean="0">
                        <a:latin typeface="Cambria Math" charset="0"/>
                        <a:ea typeface="SimSun" charset="-122"/>
                        <a:cs typeface="SimSun" charset="-122"/>
                      </a:rPr>
                      <m:t>𝑥</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表示</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输入层的激活值</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a:t>
                </a:r>
                <a:endParaRPr kumimoji="0" lang="en-US" altLang="zh-CN" sz="2000" b="0" i="0" u="none" strike="noStrike" cap="none" normalizeH="0" baseline="0" dirty="0" smtClean="0">
                  <a:ln>
                    <a:noFill/>
                  </a:ln>
                  <a:solidFill>
                    <a:schemeClr val="tx1"/>
                  </a:solidFill>
                  <a:effectLst/>
                  <a:latin typeface="SimSun" charset="-122"/>
                  <a:ea typeface="SimSun" charset="-122"/>
                  <a:cs typeface="SimSun" charset="-122"/>
                </a:endParaRPr>
              </a:p>
              <a:p>
                <a:pPr eaLnBrk="0" fontAlgn="base" hangingPunct="0">
                  <a:spcBef>
                    <a:spcPct val="0"/>
                  </a:spcBef>
                  <a:spcAft>
                    <a:spcPct val="0"/>
                  </a:spcAft>
                </a:pP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那么</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给定</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第</a:t>
                </a:r>
                <a14:m>
                  <m:oMath xmlns:m="http://schemas.openxmlformats.org/officeDocument/2006/math">
                    <m:r>
                      <a:rPr lang="en-US" altLang="zh-CN" sz="2000" b="0" i="1" smtClean="0">
                        <a:latin typeface="Cambria Math" charset="0"/>
                        <a:ea typeface="SimSun" charset="-122"/>
                        <a:cs typeface="SimSun" charset="-122"/>
                      </a:rPr>
                      <m:t>𝑙</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层</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的</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激活</a:t>
                </a:r>
                <a:r>
                  <a:rPr lang="zh-CN" altLang="en-US" sz="2000" dirty="0" smtClean="0">
                    <a:latin typeface="SimSun" charset="-122"/>
                    <a:ea typeface="SimSun" charset="-122"/>
                    <a:cs typeface="SimSun" charset="-122"/>
                  </a:rPr>
                  <a:t>值</a:t>
                </a:r>
                <a14:m>
                  <m:oMath xmlns:m="http://schemas.openxmlformats.org/officeDocument/2006/math">
                    <m:sSup>
                      <m:sSupPr>
                        <m:ctrlPr>
                          <a:rPr lang="en-US" altLang="zh-CN" sz="2000" i="1" smtClean="0">
                            <a:latin typeface="Cambria Math" charset="0"/>
                            <a:ea typeface="SimSun" charset="-122"/>
                            <a:cs typeface="SimSun" charset="-122"/>
                          </a:rPr>
                        </m:ctrlPr>
                      </m:sSupPr>
                      <m:e>
                        <m:r>
                          <a:rPr lang="en-US" altLang="zh-CN" sz="2000" b="0" i="1" smtClean="0">
                            <a:latin typeface="Cambria Math" charset="0"/>
                            <a:ea typeface="SimSun" charset="-122"/>
                            <a:cs typeface="SimSun" charset="-122"/>
                          </a:rPr>
                          <m:t>𝑎</m:t>
                        </m:r>
                      </m:e>
                      <m:sup>
                        <m:r>
                          <a:rPr lang="en-US" altLang="zh-CN" sz="2000" b="0" i="1" smtClean="0">
                            <a:latin typeface="Cambria Math" charset="0"/>
                            <a:ea typeface="SimSun" charset="-122"/>
                            <a:cs typeface="SimSun" charset="-122"/>
                          </a:rPr>
                          <m:t>(</m:t>
                        </m:r>
                        <m:r>
                          <a:rPr lang="en-US" altLang="zh-CN" sz="2000" b="0" i="1" smtClean="0">
                            <a:latin typeface="Cambria Math" charset="0"/>
                            <a:ea typeface="SimSun" charset="-122"/>
                            <a:cs typeface="SimSun" charset="-122"/>
                          </a:rPr>
                          <m:t>𝑙</m:t>
                        </m:r>
                        <m:r>
                          <a:rPr lang="en-US" altLang="zh-CN" sz="2000" b="0" i="1" smtClean="0">
                            <a:latin typeface="Cambria Math" charset="0"/>
                            <a:ea typeface="SimSun" charset="-122"/>
                            <a:cs typeface="SimSun" charset="-122"/>
                          </a:rPr>
                          <m:t>)</m:t>
                        </m:r>
                      </m:sup>
                    </m:sSup>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后</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第</a:t>
                </a:r>
                <a14:m>
                  <m:oMath xmlns:m="http://schemas.openxmlformats.org/officeDocument/2006/math">
                    <m:r>
                      <a:rPr lang="en-US" altLang="zh-CN" sz="2000" b="0" i="1" smtClean="0">
                        <a:latin typeface="Cambria Math" charset="0"/>
                        <a:ea typeface="SimSun" charset="-122"/>
                        <a:cs typeface="SimSun" charset="-122"/>
                      </a:rPr>
                      <m:t>𝑙</m:t>
                    </m:r>
                    <m:r>
                      <a:rPr lang="en-US" altLang="zh-CN" sz="2000" b="0" i="1" smtClean="0">
                        <a:latin typeface="Cambria Math" charset="0"/>
                        <a:ea typeface="SimSun" charset="-122"/>
                        <a:cs typeface="SimSun" charset="-122"/>
                      </a:rPr>
                      <m:t>+1</m:t>
                    </m:r>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层</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的</a:t>
                </a:r>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激活值</a:t>
                </a:r>
                <a14:m>
                  <m:oMath xmlns:m="http://schemas.openxmlformats.org/officeDocument/2006/math">
                    <m:sSup>
                      <m:sSupPr>
                        <m:ctrlPr>
                          <a:rPr lang="en-US" altLang="zh-CN" sz="2000" i="1">
                            <a:latin typeface="Cambria Math" charset="0"/>
                            <a:ea typeface="SimSun" charset="-122"/>
                            <a:cs typeface="SimSun" charset="-122"/>
                          </a:rPr>
                        </m:ctrlPr>
                      </m:sSupPr>
                      <m:e>
                        <m:r>
                          <a:rPr lang="en-US" altLang="zh-CN" sz="2000" i="1">
                            <a:latin typeface="Cambria Math" charset="0"/>
                            <a:ea typeface="SimSun" charset="-122"/>
                            <a:cs typeface="SimSun" charset="-122"/>
                          </a:rPr>
                          <m:t>𝑎</m:t>
                        </m:r>
                      </m:e>
                      <m:sup>
                        <m:r>
                          <a:rPr lang="en-US" altLang="zh-CN" sz="2000" i="1">
                            <a:latin typeface="Cambria Math" charset="0"/>
                            <a:ea typeface="SimSun" charset="-122"/>
                            <a:cs typeface="SimSun" charset="-122"/>
                          </a:rPr>
                          <m:t>(</m:t>
                        </m:r>
                        <m:r>
                          <a:rPr lang="en-US" altLang="zh-CN" sz="2000" i="1">
                            <a:latin typeface="Cambria Math" charset="0"/>
                            <a:ea typeface="SimSun" charset="-122"/>
                            <a:cs typeface="SimSun" charset="-122"/>
                          </a:rPr>
                          <m:t>𝑙</m:t>
                        </m:r>
                        <m:r>
                          <a:rPr lang="en-US" altLang="zh-CN" sz="2000" b="0" i="1" smtClean="0">
                            <a:latin typeface="Cambria Math" charset="0"/>
                            <a:ea typeface="SimSun" charset="-122"/>
                            <a:cs typeface="SimSun" charset="-122"/>
                          </a:rPr>
                          <m:t>+1</m:t>
                        </m:r>
                        <m:r>
                          <a:rPr lang="en-US" altLang="zh-CN" sz="2000" i="1">
                            <a:latin typeface="Cambria Math" charset="0"/>
                            <a:ea typeface="SimSun" charset="-122"/>
                            <a:cs typeface="SimSun" charset="-122"/>
                          </a:rPr>
                          <m:t>)</m:t>
                        </m:r>
                      </m:sup>
                    </m:sSup>
                  </m:oMath>
                </a14:m>
                <a:r>
                  <a:rPr kumimoji="0" lang="zh-CN" altLang="zh-CN" sz="2000" b="0" i="0" u="none" strike="noStrike" cap="none" normalizeH="0" baseline="0" dirty="0" smtClean="0">
                    <a:ln>
                      <a:noFill/>
                    </a:ln>
                    <a:solidFill>
                      <a:schemeClr val="tx1"/>
                    </a:solidFill>
                    <a:effectLst/>
                    <a:latin typeface="SimSun" charset="-122"/>
                    <a:ea typeface="SimSun" charset="-122"/>
                    <a:cs typeface="SimSun" charset="-122"/>
                  </a:rPr>
                  <a:t>就</a:t>
                </a:r>
                <a:r>
                  <a:rPr kumimoji="0" lang="zh-CN" altLang="zh-CN" sz="2000" b="0" i="0" u="none" strike="noStrike" cap="none" normalizeH="0" baseline="0" dirty="0">
                    <a:ln>
                      <a:noFill/>
                    </a:ln>
                    <a:solidFill>
                      <a:schemeClr val="tx1"/>
                    </a:solidFill>
                    <a:effectLst/>
                    <a:latin typeface="SimSun" charset="-122"/>
                    <a:ea typeface="SimSun" charset="-122"/>
                    <a:cs typeface="SimSun" charset="-122"/>
                  </a:rPr>
                  <a:t>可以按照下面步骤计算得到：</a:t>
                </a:r>
              </a:p>
            </p:txBody>
          </p:sp>
        </mc:Choice>
        <mc:Fallback xmlns="">
          <p:sp>
            <p:nvSpPr>
              <p:cNvPr id="5" name="Rectangle 7"/>
              <p:cNvSpPr>
                <a:spLocks noRot="1" noChangeAspect="1" noMove="1" noResize="1" noEditPoints="1" noAdjustHandles="1" noChangeArrowheads="1" noChangeShapeType="1" noTextEdit="1"/>
              </p:cNvSpPr>
              <p:nvPr/>
            </p:nvSpPr>
            <p:spPr bwMode="auto">
              <a:xfrm>
                <a:off x="1026842" y="1455901"/>
                <a:ext cx="11088741" cy="804707"/>
              </a:xfrm>
              <a:prstGeom prst="rect">
                <a:avLst/>
              </a:prstGeom>
              <a:blipFill rotWithShape="0">
                <a:blip r:embed="rId2"/>
                <a:stretch>
                  <a:fillRect l="-550" b="-10606"/>
                </a:stretch>
              </a:bli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r>
                  <a:rPr lang="zh-CN" altLang="en-US">
                    <a:noFill/>
                  </a:rPr>
                  <a:t> </a:t>
                </a:r>
              </a:p>
            </p:txBody>
          </p:sp>
        </mc:Fallback>
      </mc:AlternateContent>
      <p:pic>
        <p:nvPicPr>
          <p:cNvPr id="5129" name="Picture 9" descr="textstyle 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7625" cy="14287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6" name="矩形 15"/>
              <p:cNvSpPr/>
              <p:nvPr/>
            </p:nvSpPr>
            <p:spPr>
              <a:xfrm>
                <a:off x="3712025" y="2780311"/>
                <a:ext cx="2618602" cy="412934"/>
              </a:xfrm>
              <a:prstGeom prst="rect">
                <a:avLst/>
              </a:prstGeom>
            </p:spPr>
            <p:txBody>
              <a:bodyPr wrap="none">
                <a:spAutoFit/>
              </a:bodyPr>
              <a:lstStyle/>
              <a:p>
                <a:pPr lvl="0" eaLnBrk="0" fontAlgn="base" hangingPunct="0">
                  <a:spcBef>
                    <a:spcPct val="0"/>
                  </a:spcBef>
                  <a:spcAft>
                    <a:spcPct val="0"/>
                  </a:spcAft>
                </a:pPr>
                <a14:m>
                  <m:oMathPara xmlns:m="http://schemas.openxmlformats.org/officeDocument/2006/math">
                    <m:oMathParaPr>
                      <m:jc m:val="centerGroup"/>
                    </m:oMathParaPr>
                    <m:oMath xmlns:m="http://schemas.openxmlformats.org/officeDocument/2006/math">
                      <m:sSup>
                        <m:sSupPr>
                          <m:ctrlPr>
                            <a:rPr lang="en-US" altLang="zh-CN" sz="200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𝑧</m:t>
                          </m:r>
                        </m:e>
                        <m:sup>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𝑙</m:t>
                          </m:r>
                          <m:r>
                            <a:rPr lang="en-US" altLang="zh-CN" sz="2000" b="0" i="1" smtClean="0">
                              <a:latin typeface="Cambria Math" charset="0"/>
                              <a:ea typeface="Times New Roman" charset="0"/>
                              <a:cs typeface="Times New Roman" charset="0"/>
                            </a:rPr>
                            <m:t>+1)</m:t>
                          </m:r>
                        </m:sup>
                      </m:sSup>
                      <m:r>
                        <a:rPr lang="en-US" altLang="zh-CN" sz="2000" b="0" i="1" smtClean="0">
                          <a:latin typeface="Cambria Math" charset="0"/>
                          <a:ea typeface="Times New Roman" charset="0"/>
                          <a:cs typeface="Times New Roman" charset="0"/>
                        </a:rPr>
                        <m:t>=</m:t>
                      </m:r>
                      <m:sSup>
                        <m:sSupPr>
                          <m:ctrlPr>
                            <a:rPr lang="en-US" altLang="zh-CN" sz="2000" b="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𝑊</m:t>
                          </m:r>
                        </m:e>
                        <m:sup>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𝑙</m:t>
                          </m:r>
                          <m:r>
                            <a:rPr lang="en-US" altLang="zh-CN" sz="2000" b="0" i="1" smtClean="0">
                              <a:latin typeface="Cambria Math" charset="0"/>
                              <a:ea typeface="Times New Roman" charset="0"/>
                              <a:cs typeface="Times New Roman" charset="0"/>
                            </a:rPr>
                            <m:t>)</m:t>
                          </m:r>
                        </m:sup>
                      </m:sSup>
                      <m:sSup>
                        <m:sSupPr>
                          <m:ctrlPr>
                            <a:rPr lang="en-US" altLang="zh-CN" sz="2000" b="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𝑎</m:t>
                          </m:r>
                        </m:e>
                        <m:sup>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𝑙</m:t>
                          </m:r>
                          <m:r>
                            <a:rPr lang="en-US" altLang="zh-CN" sz="2000" b="0" i="1" smtClean="0">
                              <a:latin typeface="Cambria Math" charset="0"/>
                              <a:ea typeface="Times New Roman" charset="0"/>
                              <a:cs typeface="Times New Roman" charset="0"/>
                            </a:rPr>
                            <m:t>)</m:t>
                          </m:r>
                        </m:sup>
                      </m:sSup>
                      <m:r>
                        <a:rPr lang="en-US" altLang="zh-CN" sz="2000" b="0" i="1" smtClean="0">
                          <a:latin typeface="Cambria Math" charset="0"/>
                          <a:ea typeface="Times New Roman" charset="0"/>
                          <a:cs typeface="Times New Roman" charset="0"/>
                        </a:rPr>
                        <m:t>+</m:t>
                      </m:r>
                      <m:sSup>
                        <m:sSupPr>
                          <m:ctrlPr>
                            <a:rPr lang="en-US" altLang="zh-CN" sz="2000" b="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𝑏</m:t>
                          </m:r>
                        </m:e>
                        <m:sup>
                          <m:r>
                            <a:rPr lang="en-US" altLang="zh-CN" sz="2000" b="0" i="1" smtClean="0">
                              <a:latin typeface="Cambria Math" charset="0"/>
                              <a:ea typeface="Times New Roman" charset="0"/>
                              <a:cs typeface="Times New Roman" charset="0"/>
                            </a:rPr>
                            <m:t>𝑙</m:t>
                          </m:r>
                        </m:sup>
                      </m:sSup>
                    </m:oMath>
                  </m:oMathPara>
                </a14:m>
                <a:endParaRPr lang="zh-CN" altLang="zh-CN" sz="2000" dirty="0">
                  <a:latin typeface="Times New Roman" charset="0"/>
                  <a:ea typeface="Times New Roman" charset="0"/>
                  <a:cs typeface="Times New Roman" charset="0"/>
                </a:endParaRPr>
              </a:p>
            </p:txBody>
          </p:sp>
        </mc:Choice>
        <mc:Fallback xmlns="">
          <p:sp>
            <p:nvSpPr>
              <p:cNvPr id="16" name="矩形 15"/>
              <p:cNvSpPr>
                <a:spLocks noRot="1" noChangeAspect="1" noMove="1" noResize="1" noEditPoints="1" noAdjustHandles="1" noChangeArrowheads="1" noChangeShapeType="1" noTextEdit="1"/>
              </p:cNvSpPr>
              <p:nvPr/>
            </p:nvSpPr>
            <p:spPr>
              <a:xfrm>
                <a:off x="3712025" y="2780311"/>
                <a:ext cx="2618602" cy="412934"/>
              </a:xfrm>
              <a:prstGeom prst="rect">
                <a:avLst/>
              </a:prstGeom>
              <a:blipFill rotWithShape="0">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矩形 5"/>
              <p:cNvSpPr/>
              <p:nvPr/>
            </p:nvSpPr>
            <p:spPr>
              <a:xfrm>
                <a:off x="3712025" y="3499166"/>
                <a:ext cx="2175596" cy="41293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altLang="zh-CN" sz="2000" i="1" smtClean="0">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𝑎</m:t>
                          </m:r>
                        </m:e>
                        <m:sup>
                          <m:r>
                            <a:rPr lang="en-US" altLang="zh-CN" sz="2000" i="1">
                              <a:latin typeface="Cambria Math" charset="0"/>
                              <a:ea typeface="Times New Roman" charset="0"/>
                              <a:cs typeface="Times New Roman" charset="0"/>
                            </a:rPr>
                            <m:t>(</m:t>
                          </m:r>
                          <m:r>
                            <a:rPr lang="en-US" altLang="zh-CN" sz="2000" i="1">
                              <a:latin typeface="Cambria Math" charset="0"/>
                              <a:ea typeface="Times New Roman" charset="0"/>
                              <a:cs typeface="Times New Roman" charset="0"/>
                            </a:rPr>
                            <m:t>𝑙</m:t>
                          </m:r>
                          <m:r>
                            <a:rPr lang="en-US" altLang="zh-CN" sz="2000" i="1">
                              <a:latin typeface="Cambria Math" charset="0"/>
                              <a:ea typeface="Times New Roman" charset="0"/>
                              <a:cs typeface="Times New Roman" charset="0"/>
                            </a:rPr>
                            <m:t>+1)</m:t>
                          </m:r>
                        </m:sup>
                      </m:sSup>
                      <m:r>
                        <a:rPr lang="en-US" altLang="zh-CN" sz="2000" i="1">
                          <a:latin typeface="Cambria Math" charset="0"/>
                          <a:ea typeface="Times New Roman" charset="0"/>
                          <a:cs typeface="Times New Roman" charset="0"/>
                        </a:rPr>
                        <m:t>=</m:t>
                      </m:r>
                      <m:sSup>
                        <m:sSupPr>
                          <m:ctrlPr>
                            <a:rPr lang="en-US" altLang="zh-CN" sz="2000" i="1">
                              <a:latin typeface="Cambria Math" charset="0"/>
                              <a:ea typeface="Times New Roman" charset="0"/>
                              <a:cs typeface="Times New Roman" charset="0"/>
                            </a:rPr>
                          </m:ctrlPr>
                        </m:sSupPr>
                        <m:e>
                          <m:r>
                            <a:rPr lang="en-US" altLang="zh-CN" sz="2000" b="0" i="1" smtClean="0">
                              <a:latin typeface="Cambria Math" charset="0"/>
                              <a:ea typeface="Times New Roman" charset="0"/>
                              <a:cs typeface="Times New Roman" charset="0"/>
                            </a:rPr>
                            <m:t>𝑓</m:t>
                          </m:r>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𝑧</m:t>
                          </m:r>
                        </m:e>
                        <m:sup>
                          <m:r>
                            <a:rPr lang="en-US" altLang="zh-CN" sz="2000" b="0" i="1" smtClean="0">
                              <a:latin typeface="Cambria Math" charset="0"/>
                              <a:ea typeface="Times New Roman" charset="0"/>
                              <a:cs typeface="Times New Roman" charset="0"/>
                            </a:rPr>
                            <m:t>(</m:t>
                          </m:r>
                          <m:r>
                            <a:rPr lang="en-US" altLang="zh-CN" sz="2000" b="0" i="1" smtClean="0">
                              <a:latin typeface="Cambria Math" charset="0"/>
                              <a:ea typeface="Times New Roman" charset="0"/>
                              <a:cs typeface="Times New Roman" charset="0"/>
                            </a:rPr>
                            <m:t>𝑙</m:t>
                          </m:r>
                          <m:r>
                            <a:rPr lang="en-US" altLang="zh-CN" sz="2000" b="0" i="1" smtClean="0">
                              <a:latin typeface="Cambria Math" charset="0"/>
                              <a:ea typeface="Times New Roman" charset="0"/>
                              <a:cs typeface="Times New Roman" charset="0"/>
                            </a:rPr>
                            <m:t>+1)</m:t>
                          </m:r>
                        </m:sup>
                      </m:sSup>
                      <m:r>
                        <a:rPr lang="en-US" altLang="zh-CN" sz="2000" b="0" i="1" smtClean="0">
                          <a:latin typeface="Cambria Math" charset="0"/>
                          <a:ea typeface="Times New Roman" charset="0"/>
                          <a:cs typeface="Times New Roman" charset="0"/>
                        </a:rPr>
                        <m:t>)</m:t>
                      </m:r>
                    </m:oMath>
                  </m:oMathPara>
                </a14:m>
                <a:endParaRPr lang="zh-CN" altLang="en-US" sz="2000" dirty="0">
                  <a:latin typeface="Times New Roman" charset="0"/>
                  <a:ea typeface="Times New Roman" charset="0"/>
                  <a:cs typeface="Times New Roman" charset="0"/>
                </a:endParaRPr>
              </a:p>
            </p:txBody>
          </p:sp>
        </mc:Choice>
        <mc:Fallback xmlns="">
          <p:sp>
            <p:nvSpPr>
              <p:cNvPr id="6" name="矩形 5"/>
              <p:cNvSpPr>
                <a:spLocks noRot="1" noChangeAspect="1" noMove="1" noResize="1" noEditPoints="1" noAdjustHandles="1" noChangeArrowheads="1" noChangeShapeType="1" noTextEdit="1"/>
              </p:cNvSpPr>
              <p:nvPr/>
            </p:nvSpPr>
            <p:spPr>
              <a:xfrm>
                <a:off x="3712025" y="3499166"/>
                <a:ext cx="2175596" cy="412934"/>
              </a:xfrm>
              <a:prstGeom prst="rect">
                <a:avLst/>
              </a:prstGeom>
              <a:blipFill rotWithShape="0">
                <a:blip r:embed="rId5"/>
                <a:stretch>
                  <a:fillRect b="-17647"/>
                </a:stretch>
              </a:blipFill>
            </p:spPr>
            <p:txBody>
              <a:bodyPr/>
              <a:lstStyle/>
              <a:p>
                <a:r>
                  <a:rPr lang="zh-CN" altLang="en-US">
                    <a:noFill/>
                  </a:rPr>
                  <a:t> </a:t>
                </a:r>
              </a:p>
            </p:txBody>
          </p:sp>
        </mc:Fallback>
      </mc:AlternateContent>
      <p:sp>
        <p:nvSpPr>
          <p:cNvPr id="7" name="矩形 6"/>
          <p:cNvSpPr/>
          <p:nvPr/>
        </p:nvSpPr>
        <p:spPr>
          <a:xfrm>
            <a:off x="1042737" y="4325035"/>
            <a:ext cx="10266947" cy="707886"/>
          </a:xfrm>
          <a:prstGeom prst="rect">
            <a:avLst/>
          </a:prstGeom>
        </p:spPr>
        <p:txBody>
          <a:bodyPr wrap="square">
            <a:spAutoFit/>
          </a:bodyPr>
          <a:lstStyle/>
          <a:p>
            <a:r>
              <a:rPr lang="zh-CN" altLang="en-US" sz="2000" dirty="0" smtClean="0">
                <a:solidFill>
                  <a:srgbClr val="000000"/>
                </a:solidFill>
                <a:latin typeface="SimSun" charset="-122"/>
                <a:ea typeface="SimSun" charset="-122"/>
                <a:cs typeface="SimSun" charset="-122"/>
              </a:rPr>
              <a:t>    将</a:t>
            </a:r>
            <a:r>
              <a:rPr lang="zh-CN" altLang="en-US" sz="2000" dirty="0">
                <a:solidFill>
                  <a:srgbClr val="000000"/>
                </a:solidFill>
                <a:latin typeface="SimSun" charset="-122"/>
                <a:ea typeface="SimSun" charset="-122"/>
                <a:cs typeface="SimSun" charset="-122"/>
              </a:rPr>
              <a:t>参数矩阵化，使用矩阵－向量运算方式，我们</a:t>
            </a:r>
            <a:r>
              <a:rPr lang="zh-CN" altLang="en-US" sz="2000" dirty="0" smtClean="0">
                <a:solidFill>
                  <a:srgbClr val="000000"/>
                </a:solidFill>
                <a:latin typeface="SimSun" charset="-122"/>
                <a:ea typeface="SimSun" charset="-122"/>
                <a:cs typeface="SimSun" charset="-122"/>
              </a:rPr>
              <a:t>就可以</a:t>
            </a:r>
            <a:r>
              <a:rPr lang="zh-CN" altLang="en-US" sz="2000" dirty="0">
                <a:solidFill>
                  <a:srgbClr val="000000"/>
                </a:solidFill>
                <a:latin typeface="SimSun" charset="-122"/>
                <a:ea typeface="SimSun" charset="-122"/>
                <a:cs typeface="SimSun" charset="-122"/>
              </a:rPr>
              <a:t>利用线性代数的优势对神经网络进行快速求解。</a:t>
            </a:r>
            <a:endParaRPr lang="zh-CN" altLang="en-US" sz="2000" dirty="0">
              <a:latin typeface="SimSun" charset="-122"/>
              <a:ea typeface="SimSun" charset="-122"/>
              <a:cs typeface="SimSun" charset="-122"/>
            </a:endParaRPr>
          </a:p>
        </p:txBody>
      </p:sp>
      <p:sp>
        <p:nvSpPr>
          <p:cNvPr id="28" name="矩形 27"/>
          <p:cNvSpPr/>
          <p:nvPr/>
        </p:nvSpPr>
        <p:spPr>
          <a:xfrm>
            <a:off x="3516245" y="494360"/>
            <a:ext cx="419698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400" dirty="0" smtClean="0">
                <a:solidFill>
                  <a:srgbClr val="000000"/>
                </a:solidFill>
                <a:latin typeface="SimSun" charset="-122"/>
                <a:ea typeface="SimSun" charset="-122"/>
                <a:cs typeface="SimSun" charset="-122"/>
              </a:rPr>
              <a:t>简单的</a:t>
            </a:r>
            <a:r>
              <a:rPr lang="en-US" altLang="zh-CN" sz="4400" dirty="0" smtClean="0">
                <a:solidFill>
                  <a:srgbClr val="000000"/>
                </a:solidFill>
                <a:latin typeface="Times New Roman" charset="0"/>
                <a:ea typeface="Times New Roman" charset="0"/>
                <a:cs typeface="Times New Roman" charset="0"/>
              </a:rPr>
              <a:t>RNN</a:t>
            </a:r>
            <a:r>
              <a:rPr lang="zh-CN" altLang="en-US" sz="4400" dirty="0" smtClean="0">
                <a:solidFill>
                  <a:srgbClr val="000000"/>
                </a:solidFill>
                <a:latin typeface="SimSun" charset="-122"/>
                <a:ea typeface="SimSun" charset="-122"/>
                <a:cs typeface="SimSun" charset="-122"/>
              </a:rPr>
              <a:t>模型</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735249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Rectangle 1"/>
              <p:cNvSpPr>
                <a:spLocks noChangeArrowheads="1"/>
              </p:cNvSpPr>
              <p:nvPr/>
            </p:nvSpPr>
            <p:spPr bwMode="auto">
              <a:xfrm>
                <a:off x="962525" y="2096289"/>
                <a:ext cx="9946106" cy="1967590"/>
              </a:xfrm>
              <a:prstGeom prst="rect">
                <a:avLst/>
              </a:prstGeom>
              <a:solidFill>
                <a:srgbClr val="FFFFFF"/>
              </a:solidFill>
              <a:ln>
                <a:noFill/>
              </a:ln>
              <a:effectLst/>
              <a:extLst>
                <a:ext uri="{91240B29-F687-4F45-9708-019B960494DF}">
                  <a14:hiddenLine w="9525">
                    <a:solidFill>
                      <a:schemeClr val="tx1"/>
                    </a:solidFill>
                    <a:miter lim="800000"/>
                    <a:headEnd/>
                    <a:tailEnd/>
                  </a14:hiddenLine>
                </a:ext>
                <a:ext uri="{AF507438-7753-43E0-B8FC-AC1667EBCBE1}">
                  <a14:hiddenEffect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zh-CN" altLang="en-US" sz="2000" i="0" u="none" strike="noStrike" cap="none" normalizeH="0" baseline="0" dirty="0" smtClean="0">
                    <a:ln>
                      <a:noFill/>
                    </a:ln>
                    <a:solidFill>
                      <a:schemeClr val="tx1"/>
                    </a:solidFill>
                    <a:effectLst/>
                    <a:latin typeface="SimSun" charset="-122"/>
                    <a:ea typeface="SimSun" charset="-122"/>
                    <a:cs typeface="SimSun" charset="-122"/>
                  </a:rPr>
                  <a:t>    这是</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一种</a:t>
                </a:r>
                <a:r>
                  <a:rPr kumimoji="0" lang="zh-CN" altLang="en-US" sz="2000" i="0" u="none" strike="noStrike" cap="none" normalizeH="0" baseline="0" dirty="0" smtClean="0">
                    <a:ln>
                      <a:noFill/>
                    </a:ln>
                    <a:solidFill>
                      <a:schemeClr val="tx1"/>
                    </a:solidFill>
                    <a:effectLst/>
                    <a:latin typeface="SimSun" charset="-122"/>
                    <a:ea typeface="SimSun" charset="-122"/>
                    <a:cs typeface="SimSun" charset="-122"/>
                  </a:rPr>
                  <a:t>最简单的</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神经</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网络</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，也</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可以构建另</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一种</a:t>
                </a:r>
                <a:r>
                  <a:rPr kumimoji="0" lang="zh-CN" altLang="zh-CN" sz="2000" i="0" u="none" strike="noStrike" cap="none" normalizeH="0" baseline="0" dirty="0">
                    <a:ln>
                      <a:noFill/>
                    </a:ln>
                    <a:solidFill>
                      <a:srgbClr val="000000"/>
                    </a:solidFill>
                    <a:effectLst/>
                    <a:latin typeface="SimSun" charset="-122"/>
                    <a:ea typeface="SimSun" charset="-122"/>
                    <a:cs typeface="SimSun" charset="-122"/>
                  </a:rPr>
                  <a:t>结构</a:t>
                </a:r>
                <a:r>
                  <a:rPr kumimoji="0" lang="zh-CN" altLang="zh-CN" sz="2000" i="0" u="none" strike="noStrike" cap="none" normalizeH="0" baseline="0" dirty="0">
                    <a:ln>
                      <a:noFill/>
                    </a:ln>
                    <a:effectLst/>
                    <a:latin typeface="SimSun" charset="-122"/>
                    <a:ea typeface="SimSun" charset="-122"/>
                    <a:cs typeface="SimSun" charset="-122"/>
                  </a:rPr>
                  <a:t>的神经网络（这里结构指的是神经元之间的联接模式），也就是包含多个隐藏层的神经网络</a:t>
                </a:r>
                <a:r>
                  <a:rPr kumimoji="0" lang="zh-CN" altLang="zh-CN" sz="2000" i="0" u="none" strike="noStrike" cap="none" normalizeH="0" baseline="0" dirty="0" smtClean="0">
                    <a:ln>
                      <a:noFill/>
                    </a:ln>
                    <a:effectLst/>
                    <a:latin typeface="SimSun" charset="-122"/>
                    <a:ea typeface="SimSun" charset="-122"/>
                    <a:cs typeface="SimSun" charset="-122"/>
                  </a:rPr>
                  <a:t>。最</a:t>
                </a:r>
                <a:r>
                  <a:rPr kumimoji="0" lang="zh-CN" altLang="zh-CN" sz="2000" i="0" u="none" strike="noStrike" cap="none" normalizeH="0" baseline="0" dirty="0">
                    <a:ln>
                      <a:noFill/>
                    </a:ln>
                    <a:effectLst/>
                    <a:latin typeface="SimSun" charset="-122"/>
                    <a:ea typeface="SimSun" charset="-122"/>
                    <a:cs typeface="SimSun" charset="-122"/>
                  </a:rPr>
                  <a:t>常见的一个例子</a:t>
                </a:r>
                <a:r>
                  <a:rPr kumimoji="0" lang="zh-CN" altLang="zh-CN" sz="2000" i="0" u="none" strike="noStrike" cap="none" normalizeH="0" baseline="0" dirty="0" smtClean="0">
                    <a:ln>
                      <a:noFill/>
                    </a:ln>
                    <a:effectLst/>
                    <a:latin typeface="SimSun" charset="-122"/>
                    <a:ea typeface="SimSun" charset="-122"/>
                    <a:cs typeface="SimSun" charset="-122"/>
                  </a:rPr>
                  <a:t>是</a:t>
                </a:r>
                <a14:m>
                  <m:oMath xmlns:m="http://schemas.openxmlformats.org/officeDocument/2006/math">
                    <m:sSub>
                      <m:sSubPr>
                        <m:ctrlPr>
                          <a:rPr kumimoji="0" lang="en-US" altLang="zh-CN" sz="2000" i="1" u="none" strike="noStrike" cap="none" normalizeH="0" baseline="0" smtClean="0">
                            <a:ln>
                              <a:noFill/>
                            </a:ln>
                            <a:effectLst/>
                            <a:latin typeface="Cambria Math" charset="0"/>
                            <a:ea typeface="SimSun" charset="-122"/>
                            <a:cs typeface="SimSun" charset="-122"/>
                          </a:rPr>
                        </m:ctrlPr>
                      </m:sSubPr>
                      <m:e>
                        <m:r>
                          <a:rPr lang="en-US" altLang="zh-CN" sz="2000" b="0" i="1" smtClean="0">
                            <a:latin typeface="Cambria Math" charset="0"/>
                            <a:ea typeface="SimSun" charset="-122"/>
                            <a:cs typeface="SimSun" charset="-122"/>
                          </a:rPr>
                          <m:t>𝑛</m:t>
                        </m:r>
                      </m:e>
                      <m:sub>
                        <m:r>
                          <a:rPr kumimoji="0" lang="en-US" altLang="zh-CN" sz="2000" b="0" i="1" u="none" strike="noStrike" cap="none" normalizeH="0" baseline="0" smtClean="0">
                            <a:ln>
                              <a:noFill/>
                            </a:ln>
                            <a:effectLst/>
                            <a:latin typeface="Cambria Math" charset="0"/>
                            <a:ea typeface="SimSun" charset="-122"/>
                            <a:cs typeface="SimSun" charset="-122"/>
                          </a:rPr>
                          <m:t>𝑙</m:t>
                        </m:r>
                      </m:sub>
                    </m:sSub>
                  </m:oMath>
                </a14:m>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层</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的神经网络，</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第</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1</m:t>
                    </m:r>
                  </m:oMath>
                </a14:m>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层</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是输入层，</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第</a:t>
                </a:r>
                <a14:m>
                  <m:oMath xmlns:m="http://schemas.openxmlformats.org/officeDocument/2006/math">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𝑛</m:t>
                        </m:r>
                      </m:e>
                      <m:sub>
                        <m:r>
                          <a:rPr lang="en-US" altLang="zh-CN" sz="2000" i="1">
                            <a:latin typeface="Cambria Math" charset="0"/>
                            <a:ea typeface="SimSun" charset="-122"/>
                            <a:cs typeface="SimSun" charset="-122"/>
                          </a:rPr>
                          <m:t>𝑙</m:t>
                        </m:r>
                      </m:sub>
                    </m:sSub>
                  </m:oMath>
                </a14:m>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层</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是输出层，中间的每个</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层</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oMath>
                </a14:m>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与层</a:t>
                </a:r>
                <a14:m>
                  <m:oMath xmlns:m="http://schemas.openxmlformats.org/officeDocument/2006/math">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𝑙</m:t>
                    </m:r>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+1</m:t>
                    </m:r>
                  </m:oMath>
                </a14:m>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紧密</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相联</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。这种</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模式下，要计算神经网络的输出结果，我们可以按照之前描述的等式，按部就班</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a:t>
                </a:r>
                <a:endParaRPr kumimoji="0" lang="en-US" altLang="zh-CN" sz="2000" i="0" u="none" strike="noStrike" cap="none" normalizeH="0" baseline="0" dirty="0" smtClean="0">
                  <a:ln>
                    <a:noFill/>
                  </a:ln>
                  <a:solidFill>
                    <a:schemeClr val="tx1"/>
                  </a:solidFill>
                  <a:effectLst/>
                  <a:latin typeface="SimSun" charset="-122"/>
                  <a:ea typeface="SimSun" charset="-122"/>
                  <a:cs typeface="SimSun" charset="-122"/>
                </a:endParaRPr>
              </a:p>
              <a:p>
                <a:pPr lvl="0" eaLnBrk="0" fontAlgn="base" hangingPunct="0">
                  <a:spcBef>
                    <a:spcPct val="0"/>
                  </a:spcBef>
                  <a:spcAft>
                    <a:spcPct val="0"/>
                  </a:spcAft>
                </a:pP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进行</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前向传播，逐一计算</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第</a:t>
                </a:r>
                <a14:m>
                  <m:oMath xmlns:m="http://schemas.openxmlformats.org/officeDocument/2006/math">
                    <m:sSub>
                      <m:sSubPr>
                        <m:ctrlPr>
                          <a:rPr kumimoji="0" lang="en-US" altLang="zh-CN" sz="2000" i="1" u="none" strike="noStrike" cap="none" normalizeH="0" baseline="0" smtClean="0">
                            <a:ln>
                              <a:noFill/>
                            </a:ln>
                            <a:solidFill>
                              <a:schemeClr val="tx1"/>
                            </a:solidFill>
                            <a:effectLst/>
                            <a:latin typeface="Cambria Math" charset="0"/>
                            <a:ea typeface="SimSun" charset="-122"/>
                            <a:cs typeface="SimSun" charset="-122"/>
                          </a:rPr>
                        </m:ctrlPr>
                      </m:sSubPr>
                      <m:e>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𝐿</m:t>
                        </m:r>
                      </m:e>
                      <m:sub>
                        <m:r>
                          <a:rPr kumimoji="0" lang="en-US" altLang="zh-CN" sz="2000" b="0" i="1" u="none" strike="noStrike" cap="none" normalizeH="0" baseline="0" smtClean="0">
                            <a:ln>
                              <a:noFill/>
                            </a:ln>
                            <a:solidFill>
                              <a:schemeClr val="tx1"/>
                            </a:solidFill>
                            <a:effectLst/>
                            <a:latin typeface="Cambria Math" charset="0"/>
                            <a:ea typeface="SimSun" charset="-122"/>
                            <a:cs typeface="SimSun" charset="-122"/>
                          </a:rPr>
                          <m:t>2</m:t>
                        </m:r>
                      </m:sub>
                    </m:sSub>
                  </m:oMath>
                </a14:m>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层</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的所有激活值，然后是</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第</a:t>
                </a:r>
                <a14:m>
                  <m:oMath xmlns:m="http://schemas.openxmlformats.org/officeDocument/2006/math">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𝐿</m:t>
                        </m:r>
                      </m:e>
                      <m:sub>
                        <m:r>
                          <a:rPr lang="en-US" altLang="zh-CN" sz="2000" b="0" i="1" smtClean="0">
                            <a:latin typeface="Cambria Math" charset="0"/>
                            <a:ea typeface="SimSun" charset="-122"/>
                            <a:cs typeface="SimSun" charset="-122"/>
                          </a:rPr>
                          <m:t>3</m:t>
                        </m:r>
                      </m:sub>
                    </m:sSub>
                  </m:oMath>
                </a14:m>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层</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的激活值，以此类推，直到</a:t>
                </a:r>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第</a:t>
                </a:r>
                <a14:m>
                  <m:oMath xmlns:m="http://schemas.openxmlformats.org/officeDocument/2006/math">
                    <m:sSub>
                      <m:sSubPr>
                        <m:ctrlPr>
                          <a:rPr lang="en-US" altLang="zh-CN" sz="2000" i="1">
                            <a:latin typeface="Cambria Math" charset="0"/>
                            <a:ea typeface="SimSun" charset="-122"/>
                            <a:cs typeface="SimSun" charset="-122"/>
                          </a:rPr>
                        </m:ctrlPr>
                      </m:sSubPr>
                      <m:e>
                        <m:r>
                          <a:rPr lang="en-US" altLang="zh-CN" sz="2000" i="1">
                            <a:latin typeface="Cambria Math" charset="0"/>
                            <a:ea typeface="SimSun" charset="-122"/>
                            <a:cs typeface="SimSun" charset="-122"/>
                          </a:rPr>
                          <m:t>𝐿</m:t>
                        </m:r>
                      </m:e>
                      <m:sub>
                        <m:sSub>
                          <m:sSubPr>
                            <m:ctrlPr>
                              <a:rPr lang="en-US" altLang="zh-CN" sz="2000" i="1" smtClean="0">
                                <a:latin typeface="Cambria Math" charset="0"/>
                                <a:ea typeface="SimSun" charset="-122"/>
                                <a:cs typeface="SimSun" charset="-122"/>
                              </a:rPr>
                            </m:ctrlPr>
                          </m:sSubPr>
                          <m:e>
                            <m:r>
                              <a:rPr lang="en-US" altLang="zh-CN" sz="2000" b="0" i="1" smtClean="0">
                                <a:latin typeface="Cambria Math" charset="0"/>
                                <a:ea typeface="SimSun" charset="-122"/>
                                <a:cs typeface="SimSun" charset="-122"/>
                              </a:rPr>
                              <m:t>𝑛</m:t>
                            </m:r>
                          </m:e>
                          <m:sub>
                            <m:r>
                              <a:rPr lang="en-US" altLang="zh-CN" sz="2000" b="0" i="1" smtClean="0">
                                <a:latin typeface="Cambria Math" charset="0"/>
                                <a:ea typeface="SimSun" charset="-122"/>
                                <a:cs typeface="SimSun" charset="-122"/>
                              </a:rPr>
                              <m:t>𝑙</m:t>
                            </m:r>
                          </m:sub>
                        </m:sSub>
                      </m:sub>
                    </m:sSub>
                  </m:oMath>
                </a14:m>
                <a:r>
                  <a:rPr kumimoji="0" lang="zh-CN" altLang="zh-CN" sz="2000" i="0" u="none" strike="noStrike" cap="none" normalizeH="0" baseline="0" dirty="0" smtClean="0">
                    <a:ln>
                      <a:noFill/>
                    </a:ln>
                    <a:solidFill>
                      <a:schemeClr val="tx1"/>
                    </a:solidFill>
                    <a:effectLst/>
                    <a:latin typeface="SimSun" charset="-122"/>
                    <a:ea typeface="SimSun" charset="-122"/>
                    <a:cs typeface="SimSun" charset="-122"/>
                  </a:rPr>
                  <a:t>层。这</a:t>
                </a:r>
                <a:r>
                  <a:rPr kumimoji="0" lang="zh-CN" altLang="zh-CN" sz="2000" i="0" u="none" strike="noStrike" cap="none" normalizeH="0" baseline="0" dirty="0">
                    <a:ln>
                      <a:noFill/>
                    </a:ln>
                    <a:solidFill>
                      <a:schemeClr val="tx1"/>
                    </a:solidFill>
                    <a:effectLst/>
                    <a:latin typeface="SimSun" charset="-122"/>
                    <a:ea typeface="SimSun" charset="-122"/>
                    <a:cs typeface="SimSun" charset="-122"/>
                  </a:rPr>
                  <a:t>是一个</a:t>
                </a:r>
                <a:r>
                  <a:rPr kumimoji="0" lang="zh-CN" altLang="zh-CN" sz="2000" i="0" u="none" strike="noStrike" cap="none" normalizeH="0" baseline="0" dirty="0">
                    <a:ln>
                      <a:noFill/>
                    </a:ln>
                    <a:solidFill>
                      <a:srgbClr val="000000"/>
                    </a:solidFill>
                    <a:effectLst/>
                    <a:latin typeface="SimSun" charset="-122"/>
                    <a:ea typeface="SimSun" charset="-122"/>
                    <a:cs typeface="SimSun" charset="-122"/>
                  </a:rPr>
                  <a:t>前馈</a:t>
                </a:r>
                <a:r>
                  <a:rPr kumimoji="0" lang="zh-CN" altLang="zh-CN" sz="2000" i="0" u="none" strike="noStrike" cap="none" normalizeH="0" baseline="0" dirty="0">
                    <a:ln>
                      <a:noFill/>
                    </a:ln>
                    <a:effectLst/>
                    <a:latin typeface="SimSun" charset="-122"/>
                    <a:ea typeface="SimSun" charset="-122"/>
                    <a:cs typeface="SimSun" charset="-122"/>
                  </a:rPr>
                  <a:t>神经网络的例子，因为这种联接图没有闭环或回路。</a:t>
                </a:r>
                <a:endParaRPr kumimoji="0" lang="zh-CN" altLang="zh-CN" sz="2000" i="0" u="none" strike="noStrike" cap="none" normalizeH="0" baseline="0" dirty="0">
                  <a:ln>
                    <a:noFill/>
                  </a:ln>
                  <a:solidFill>
                    <a:schemeClr val="tx1"/>
                  </a:solidFill>
                  <a:effectLst/>
                  <a:latin typeface="SimSun" charset="-122"/>
                  <a:ea typeface="SimSun" charset="-122"/>
                  <a:cs typeface="SimSun" charset="-122"/>
                </a:endParaRPr>
              </a:p>
            </p:txBody>
          </p:sp>
        </mc:Choice>
        <mc:Fallback xmlns="">
          <p:sp>
            <p:nvSpPr>
              <p:cNvPr id="4" name="Rectangle 1"/>
              <p:cNvSpPr>
                <a:spLocks noRot="1" noChangeAspect="1" noMove="1" noResize="1" noEditPoints="1" noAdjustHandles="1" noChangeArrowheads="1" noChangeShapeType="1" noTextEdit="1"/>
              </p:cNvSpPr>
              <p:nvPr/>
            </p:nvSpPr>
            <p:spPr bwMode="auto">
              <a:xfrm>
                <a:off x="962525" y="2096289"/>
                <a:ext cx="9946106" cy="1967590"/>
              </a:xfrm>
              <a:prstGeom prst="rect">
                <a:avLst/>
              </a:prstGeom>
              <a:blipFill rotWithShape="0">
                <a:blip r:embed="rId2"/>
                <a:stretch>
                  <a:fillRect l="-674" t="-1238" b="-2477"/>
                </a:stretch>
              </a:bli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r>
                  <a:rPr lang="zh-CN" altLang="en-US">
                    <a:noFill/>
                  </a:rPr>
                  <a:t> </a:t>
                </a:r>
              </a:p>
            </p:txBody>
          </p:sp>
        </mc:Fallback>
      </mc:AlternateContent>
      <p:sp>
        <p:nvSpPr>
          <p:cNvPr id="20" name="矩形 19"/>
          <p:cNvSpPr/>
          <p:nvPr/>
        </p:nvSpPr>
        <p:spPr>
          <a:xfrm>
            <a:off x="3564371" y="894637"/>
            <a:ext cx="4196983" cy="76944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400" dirty="0" smtClean="0">
                <a:solidFill>
                  <a:srgbClr val="000000"/>
                </a:solidFill>
                <a:latin typeface="SimSun" charset="-122"/>
                <a:ea typeface="SimSun" charset="-122"/>
                <a:cs typeface="SimSun" charset="-122"/>
              </a:rPr>
              <a:t>简单的</a:t>
            </a:r>
            <a:r>
              <a:rPr lang="en-US" altLang="zh-CN" sz="4400" dirty="0" smtClean="0">
                <a:solidFill>
                  <a:srgbClr val="000000"/>
                </a:solidFill>
                <a:latin typeface="Times New Roman" charset="0"/>
                <a:ea typeface="Times New Roman" charset="0"/>
                <a:cs typeface="Times New Roman" charset="0"/>
              </a:rPr>
              <a:t>RNN</a:t>
            </a:r>
            <a:r>
              <a:rPr lang="zh-CN" altLang="en-US" sz="4400" dirty="0" smtClean="0">
                <a:solidFill>
                  <a:srgbClr val="000000"/>
                </a:solidFill>
                <a:latin typeface="SimSun" charset="-122"/>
                <a:ea typeface="SimSun" charset="-122"/>
                <a:cs typeface="SimSun" charset="-122"/>
              </a:rPr>
              <a:t>模型</a:t>
            </a:r>
            <a:endParaRPr lang="zh-CN" altLang="en-US" sz="4400" b="0" i="0" dirty="0">
              <a:solidFill>
                <a:srgbClr val="000000"/>
              </a:solidFill>
              <a:effectLst/>
              <a:latin typeface="SimSun" charset="-122"/>
              <a:ea typeface="SimSun" charset="-122"/>
              <a:cs typeface="SimSun" charset="-122"/>
            </a:endParaRPr>
          </a:p>
        </p:txBody>
      </p:sp>
    </p:spTree>
    <p:extLst>
      <p:ext uri="{BB962C8B-B14F-4D97-AF65-F5344CB8AC3E}">
        <p14:creationId xmlns:p14="http://schemas.microsoft.com/office/powerpoint/2010/main" val="84969059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7776</TotalTime>
  <Words>7028</Words>
  <Application>Microsoft Macintosh PowerPoint</Application>
  <PresentationFormat>宽屏</PresentationFormat>
  <Paragraphs>241</Paragraphs>
  <Slides>51</Slides>
  <Notes>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51</vt:i4>
      </vt:variant>
    </vt:vector>
  </HeadingPairs>
  <TitlesOfParts>
    <vt:vector size="61" baseType="lpstr">
      <vt:lpstr>Cambria Math</vt:lpstr>
      <vt:lpstr>DengXian</vt:lpstr>
      <vt:lpstr>DengXian Light</vt:lpstr>
      <vt:lpstr>Georgia</vt:lpstr>
      <vt:lpstr>Mangal</vt:lpstr>
      <vt:lpstr>PT Sans</vt:lpstr>
      <vt:lpstr>SimSun</vt:lpstr>
      <vt:lpstr>Times New Roman</vt:lpstr>
      <vt:lpstr>Arial</vt:lpstr>
      <vt:lpstr>Office 主题</vt:lpstr>
      <vt:lpstr>用循环神经网络产生新闻标题                                Konstantin Lopyrev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用循环神经网络产生新闻标题                                Konstantin Lopyrev </dc:title>
  <dc:creator>Microsoft Office 用户</dc:creator>
  <cp:lastModifiedBy>Microsoft Office 用户</cp:lastModifiedBy>
  <cp:revision>145</cp:revision>
  <dcterms:created xsi:type="dcterms:W3CDTF">2017-10-02T12:46:27Z</dcterms:created>
  <dcterms:modified xsi:type="dcterms:W3CDTF">2017-10-08T11:53:57Z</dcterms:modified>
</cp:coreProperties>
</file>